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lsm" ContentType="application/vnd.ms-excel.sheet.macroEnabled.12"/>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notesSlides/notesSlide6.xml" ContentType="application/vnd.openxmlformats-officedocument.presentationml.notesSlide+xml"/>
  <Override PartName="/ppt/ink/ink6.xml" ContentType="application/inkml+xml"/>
  <Override PartName="/ppt/ink/ink7.xml" ContentType="application/inkml+xml"/>
  <Override PartName="/ppt/ink/ink8.xml" ContentType="application/inkml+xml"/>
  <Override PartName="/ppt/ink/ink9.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ink/ink10.xml" ContentType="application/inkml+xml"/>
  <Override PartName="/ppt/ink/ink11.xml" ContentType="application/inkml+xml"/>
  <Override PartName="/ppt/ink/ink12.xml" ContentType="application/inkml+xml"/>
  <Override PartName="/ppt/ink/ink13.xml" ContentType="application/inkml+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omments/modernComment_459_2924BCCF.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Lst>
  <p:notesMasterIdLst>
    <p:notesMasterId r:id="rId61"/>
  </p:notesMasterIdLst>
  <p:sldIdLst>
    <p:sldId id="1095" r:id="rId5"/>
    <p:sldId id="523" r:id="rId6"/>
    <p:sldId id="1098" r:id="rId7"/>
    <p:sldId id="1106" r:id="rId8"/>
    <p:sldId id="1111" r:id="rId9"/>
    <p:sldId id="1114" r:id="rId10"/>
    <p:sldId id="550" r:id="rId11"/>
    <p:sldId id="556" r:id="rId12"/>
    <p:sldId id="1096" r:id="rId13"/>
    <p:sldId id="1107" r:id="rId14"/>
    <p:sldId id="561" r:id="rId15"/>
    <p:sldId id="562" r:id="rId16"/>
    <p:sldId id="539" r:id="rId17"/>
    <p:sldId id="564" r:id="rId18"/>
    <p:sldId id="533" r:id="rId19"/>
    <p:sldId id="587" r:id="rId20"/>
    <p:sldId id="1092" r:id="rId21"/>
    <p:sldId id="1094" r:id="rId22"/>
    <p:sldId id="565" r:id="rId23"/>
    <p:sldId id="524" r:id="rId24"/>
    <p:sldId id="566" r:id="rId25"/>
    <p:sldId id="764" r:id="rId26"/>
    <p:sldId id="1103" r:id="rId27"/>
    <p:sldId id="522" r:id="rId28"/>
    <p:sldId id="1108" r:id="rId29"/>
    <p:sldId id="481" r:id="rId30"/>
    <p:sldId id="269" r:id="rId31"/>
    <p:sldId id="534" r:id="rId32"/>
    <p:sldId id="568" r:id="rId33"/>
    <p:sldId id="666" r:id="rId34"/>
    <p:sldId id="569" r:id="rId35"/>
    <p:sldId id="570" r:id="rId36"/>
    <p:sldId id="571" r:id="rId37"/>
    <p:sldId id="572" r:id="rId38"/>
    <p:sldId id="573" r:id="rId39"/>
    <p:sldId id="574" r:id="rId40"/>
    <p:sldId id="577" r:id="rId41"/>
    <p:sldId id="579" r:id="rId42"/>
    <p:sldId id="578" r:id="rId43"/>
    <p:sldId id="557" r:id="rId44"/>
    <p:sldId id="1110" r:id="rId45"/>
    <p:sldId id="576" r:id="rId46"/>
    <p:sldId id="1112" r:id="rId47"/>
    <p:sldId id="473" r:id="rId48"/>
    <p:sldId id="497" r:id="rId49"/>
    <p:sldId id="558" r:id="rId50"/>
    <p:sldId id="1101" r:id="rId51"/>
    <p:sldId id="1100" r:id="rId52"/>
    <p:sldId id="1099" r:id="rId53"/>
    <p:sldId id="582" r:id="rId54"/>
    <p:sldId id="584" r:id="rId55"/>
    <p:sldId id="583" r:id="rId56"/>
    <p:sldId id="585" r:id="rId57"/>
    <p:sldId id="586" r:id="rId58"/>
    <p:sldId id="575" r:id="rId59"/>
    <p:sldId id="1113" r:id="rId6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9B162231-8E9F-518F-AC91-94E6AC49F2CD}" name="Boltz, Stanley - FPAC-NRCS, SD" initials="BSFNS" userId="S::stanley.boltz@usda.gov::ba551294-6f50-49e2-aac5-e111265f5f3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9900"/>
    <a:srgbClr val="339933"/>
    <a:srgbClr val="003300"/>
    <a:srgbClr val="996633"/>
    <a:srgbClr val="800000"/>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5620"/>
    <p:restoredTop sz="94660"/>
  </p:normalViewPr>
  <p:slideViewPr>
    <p:cSldViewPr snapToGrid="0">
      <p:cViewPr>
        <p:scale>
          <a:sx n="110" d="100"/>
          <a:sy n="110" d="100"/>
        </p:scale>
        <p:origin x="456"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microsoft.com/office/2018/10/relationships/authors" Target="authors.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omments/modernComment_459_2924BCCF.xml><?xml version="1.0" encoding="utf-8"?>
<p188:cmLst xmlns:a="http://schemas.openxmlformats.org/drawingml/2006/main" xmlns:r="http://schemas.openxmlformats.org/officeDocument/2006/relationships" xmlns:p188="http://schemas.microsoft.com/office/powerpoint/2018/8/main">
  <p188:cm id="{2BB737AE-6082-46D0-AD8C-AB8F92FA1405}" authorId="{00000000-0000-0000-0000-000000000000}" created="2023-10-16T11:00:29.969">
    <pc:sldMkLst xmlns:pc="http://schemas.microsoft.com/office/powerpoint/2013/main/command">
      <pc:docMk/>
      <pc:sldMk cId="1294573094" sldId="303"/>
    </pc:sldMkLst>
    <p188:txBody>
      <a:bodyPr/>
      <a:lstStyle/>
      <a:p>
        <a:r>
          <a:rPr lang="en-US"/>
          <a:t>This should be the final slide of your presentation. Do not change the information on this slide. 
If you want to provide your contact information, you can do so on the next to the last slide. </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1-25T19:49:31.612"/>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7144 4465 16383 0 0,'4'0'0'0'0,"6"0"0"0"0,5 0 0 0 0,8 0 0 0 0,9 0 0 0 0,7 0 0 0 0,1 0 0 0 0,-2 0 0 0 0,9 0 0 0 0,5 0 0 0 0,10 5 0 0 0,-1 0 0 0 0,-3 0 0 0 0,-7 0 0 0 0,-4-2 0 0 0,-1-2 0 0 0,-1 1 0 0 0,1-2 0 0 0,-4 0 0 0 0,-4 0 0 0 0,-5 0 0 0 0,-4 3 0 0 0,-3 3 0 0 0,4-1 0 0 0,3-1 0 0 0,1-1 0 0 0,-1-1 0 0 0,2-1 0 0 0,0-1 0 0 0,-3 0 0 0 0,2 0 0 0 0,-1 0 0 0 0,3 0 0 0 0,-2 0 0 0 0,3 0 0 0 0,3-1 0 0 0,7 1 0 0 0,0 0 0 0 0,0 0 0 0 0,-4 0 0 0 0,-1 0 0 0 0,-3 0 0 0 0,0 0 0 0 0,-3 0 0 0 0,-2 4 0 0 0,-4 2 0 0 0,-3-1 0 0 0,3-1 0 0 0,5-1 0 0 0,-1 0 0 0 0,4-3 0 0 0,-2 0 0 0 0,3 0 0 0 0,-3 0 0 0 0,-2 0 0 0 0,1 0 0 0 0,-2 0 0 0 0,0 0 0 0 0,0 0 0 0 0,0 0 0 0 0,2 0 0 0 0,-1 0 0 0 0,-1 0 0 0 0,-3 0 0 0 0,-2 0 0 0 0,-2 0 0 0 0,4 0 0 0 0,3 0 0 0 0,6 0 0 0 0,0 0 0 0 0,-2 0 0 0 0,-4 0 0 0 0,-3 0 0 0 0,-2 0 0 0 0,2 0 0 0 0,4 0 0 0 0,1 0 0 0 0,2 0 0 0 0,0 0 0 0 0,-3 0 0 0 0,1 0 0 0 0,0 0 0 0 0,-4 0 0 0 0,3 0 0 0 0,3 0 0 0 0,-1 0 0 0 0,-1 0 0 0 0,-4 0 0 0 0,-1-5 0 0 0,-4 0 0 0 0,4 0 0 0 0,0 0 0 0 0,3 2 0 0 0,1 2 0 0 0,-2 0 0 0 0,2 0 0 0 0,0 1 0 0 0,-2 0 0 0 0,1 1 0 0 0,5-1 0 0 0,-1 0 0 0 0,-3 0 0 0 0,-2 0 0 0 0,-3-4 0 0 0,-2-1 0 0 0,2 0 0 0 0,6-4 0 0 0,-1 0 0 0 0,0 2 0 0 0,-3 2 0 0 0,-2 2 0 0 0,-2 0 0 0 0,2-1 0 0 0,2-2 0 0 0,3 1 0 0 0,3 1 0 0 0,1 2 0 0 0,-2 0 0 0 0,-4 1 0 0 0,-3 1 0 0 0,-1 0 0 0 0,-7-4 0 0 0,2-1 0 0 0,6 0 0 0 0,1 1 0 0 0,0 1 0 0 0,0 1 0 0 0,-3 1 0 0 0,0 1 0 0 0,3 0 0 0 0,5 0 0 0 0,4-4 0 0 0,1-1 0 0 0,-4 0 0 0 0,-3 0 0 0 0,2 3 0 0 0,2 0 0 0 0,4 1 0 0 0,-2 0 0 0 0,-2 1 0 0 0,-4 0 0 0 0,-3 1 0 0 0,-3-1 0 0 0,2 0 0 0 0,5 0 0 0 0,1 1 0 0 0,-2-1 0 0 0,-2 0 0 0 0,-2 0 0 0 0,-2 0 0 0 0,3 0 0 0 0,4 0 0 0 0,1 0 0 0 0,2 0 0 0 0,0 0 0 0 0,-2 0 0 0 0,-4 0 0 0 0,-2 0 0 0 0,-3 0 0 0 0,3 0 0 0 0,6 0 0 0 0,-1 0 0 0 0,0 0 0 0 0,-3 0 0 0 0,-2 0 0 0 0,2 0 0 0 0,0 0 0 0 0,-1 0 0 0 0,-6 0 0 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1-25T19:49:31.815"/>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15886 5535 16383 0 0,'0'0'0'0'0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1-25T19:49:31.816"/>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14404 4011 16383 0 0,'0'0'0'0'0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1-25T19:49:31.817"/>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15907 6022 16383 0 0,'0'0'0'0'0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1-25T19:49:31.818"/>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11864 5091 16383 0 0,'0'0'0'0'0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1-25T19:49:31.614"/>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7059 4858 16383 0 0,'5'0'0'0'0,"8"0"0"0"0,12 0 0 0 0,5 0 0 0 0,14 0 0 0 0,16 0 0 0 0,15 4 0 0 0,7 6 0 0 0,6 1 0 0 0,-4 2 0 0 0,1 0 0 0 0,-10-3 0 0 0,-10-3 0 0 0,-11 1 0 0 0,-7 1 0 0 0,-3-3 0 0 0,-5-3 0 0 0,-1 0 0 0 0,-2-1 0 0 0,1-2 0 0 0,2 0 0 0 0,-1 0 0 0 0,-3-1 0 0 0,-4 1 0 0 0,2-1 0 0 0,3 1 0 0 0,0 0 0 0 0,3 0 0 0 0,-3 0 0 0 0,3 0 0 0 0,1 0 0 0 0,-1 0 0 0 0,2 0 0 0 0,-4 0 0 0 0,10 0 0 0 0,5 0 0 0 0,10 0 0 0 0,-2 0 0 0 0,7 0 0 0 0,-1 0 0 0 0,-7 0 0 0 0,-5 0 0 0 0,-4 0 0 0 0,-1 0 0 0 0,-7 0 0 0 0,-4 0 0 0 0,-5 0 0 0 0,-1 0 0 0 0,4 0 0 0 0,3 0 0 0 0,-1 0 0 0 0,3 0 0 0 0,1 0 0 0 0,-2 0 0 0 0,1 0 0 0 0,-3 0 0 0 0,1 0 0 0 0,2 0 0 0 0,-2 0 0 0 0,9 0 0 0 0,0 0 0 0 0,-3 0 0 0 0,-6 0 0 0 0,-5 0 0 0 0,-4 0 0 0 0,1 0 0 0 0,-1 0 0 0 0,3 0 0 0 0,5 0 0 0 0,3 0 0 0 0,0-4 0 0 0,-4-1 0 0 0,1-1 0 0 0,-2 2 0 0 0,0 1 0 0 0,3 1 0 0 0,0 2 0 0 0,-3-1 0 0 0,0 1 0 0 0,-2 0 0 0 0,2-4 0 0 0,11-1 0 0 0,3 0 0 0 0,-4 1 0 0 0,-6 1 0 0 0,-5-3 0 0 0,0-1 0 0 0,2 2 0 0 0,-1 0 0 0 0,10 2 0 0 0,1 2 0 0 0,-3 0 0 0 0,-1 1 0 0 0,-3 0 0 0 0,-1 0 0 0 0,2 0 0 0 0,-2 1 0 0 0,0-1 0 0 0,-1 0 0 0 0,0 0 0 0 0,3 0 0 0 0,-2 0 0 0 0,0 0 0 0 0,-1 0 0 0 0,-4 0 0 0 0,1 0 0 0 0,3 0 0 0 0,-1 0 0 0 0,1 0 0 0 0,-1 0 0 0 0,-3 0 0 0 0,-3 0 0 0 0,-3 0 0 0 0,3 0 0 0 0,3 0 0 0 0,5 0 0 0 0,0 0 0 0 0,2 0 0 0 0,1 0 0 0 0,0 0 0 0 0,-6 0 0 0 0,1 0 0 0 0,2 0 0 0 0,3 0 0 0 0,-1 0 0 0 0,-5 0 0 0 0,-3 0 0 0 0,-3 0 0 0 0,0 0 0 0 0,6 0 0 0 0,3 0 0 0 0,0 0 0 0 0,-3 0 0 0 0,-3 0 0 0 0,-3 0 0 0 0,-3 0 0 0 0,-2 0 0 0 0,0 0 0 0 0,3 0 0 0 0,5 0 0 0 0,2 0 0 0 0,-1 0 0 0 0,-3 0 0 0 0,-2 0 0 0 0,-2 0 0 0 0,3 0 0 0 0,5 0 0 0 0,-1 0 0 0 0,0 0 0 0 0,-2 0 0 0 0,-4 0 0 0 0,-1 0 0 0 0,3 0 0 0 0,5 0 0 0 0,-1 0 0 0 0,0 4 0 0 0,-3 2 0 0 0,-2-1 0 0 0,-2-1 0 0 0,3-1 0 0 0,-4-1 0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1-25T19:49:31.616"/>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13007 5518 16383 0 0,'17'0'0'0'0,"9"0"0"0"0,5 0 0 0 0,13 0 0 0 0,4 0 0 0 0,1 0 0 0 0,2 0 0 0 0,0 0 0 0 0,-1 0 0 0 0,-4 0 0 0 0,-6 0 0 0 0,-6 0 0 0 0,-4 0 0 0 0,1 0 0 0 0,3 0 0 0 0,5 0 0 0 0,-1 0 0 0 0,-2 0 0 0 0,1 0 0 0 0,-2 0 0 0 0,-2 0 0 0 0,0 0 0 0 0,5 0 0 0 0,-1 0 0 0 0,-4 0 0 0 0,-1 0 0 0 0,-3 0 0 0 0,2 0 0 0 0,4 0 0 0 0,4 0 0 0 0,0 0 0 0 0,2 0 0 0 0,10 0 0 0 0,0 0 0 0 0,1 0 0 0 0,-5 0 0 0 0,-2 0 0 0 0,0 0 0 0 0,4 0 0 0 0,2 0 0 0 0,2 0 0 0 0,-5 0 0 0 0,-3 0 0 0 0,-3 0 0 0 0,-3 0 0 0 0,3 0 0 0 0,-3 0 0 0 0,0 0 0 0 0,-2 0 0 0 0,1 0 0 0 0,-2 0 0 0 0,-3 0 0 0 0,1 0 0 0 0,0 0 0 0 0,-3 0 0 0 0,6 0 0 0 0,6 0 0 0 0,3 0 0 0 0,2 0 0 0 0,-3 0 0 0 0,0 0 0 0 0,-5 0 0 0 0,-4 0 0 0 0,0 0 0 0 0,-2 0 0 0 0,-3 0 0 0 0,2 0 0 0 0,3 0 0 0 0,5 0 0 0 0,-1 0 0 0 0,-4 0 0 0 0,-3 0 0 0 0,-3 0 0 0 0,2 0 0 0 0,-1 0 0 0 0,2 0 0 0 0,6 0 0 0 0,-2 0 0 0 0,-2 0 0 0 0,-3 0 0 0 0,-3 0 0 0 0,3 0 0 0 0,3 0 0 0 0,0 0 0 0 0,3 0 0 0 0,-2 0 0 0 0,3 0 0 0 0,-3 0 0 0 0,-2 0 0 0 0,-3 0 0 0 0,-3 0 0 0 0,2 0 0 0 0,5 0 0 0 0,0 0 0 0 0,3 0 0 0 0,-2 0 0 0 0,-2 0 0 0 0,1 0 0 0 0,0 0 0 0 0,1 0 0 0 0,-2 0 0 0 0,-1 0 0 0 0,1 0 0 0 0,4 0 0 0 0,-1 0 0 0 0,-2 0 0 0 0,-4 0 0 0 0,-2 0 0 0 0,-2 0 0 0 0,2 0 0 0 0,5 0 0 0 0,1 0 0 0 0,2 0 0 0 0,5 0 0 0 0,-3 0 0 0 0,-3 0 0 0 0,-3 0 0 0 0,-3 0 0 0 0,1 0 0 0 0,1 0 0 0 0,1 0 0 0 0,1 0 0 0 0,-2 0 0 0 0,2 0 0 0 0,-1 0 0 0 0,-1 0 0 0 0,1 0 0 0 0,0 0 0 0 0,3-5 0 0 0,-1 0 0 0 0,-3 0 0 0 0,-1 0 0 0 0,-3 2 0 0 0,-2 2 0 0 0,3-1 0 0 0,6 2 0 0 0,4 0 0 0 0,0 0 0 0 0,-3 0 0 0 0,-3 1 0 0 0,-3-1 0 0 0,-3 0 0 0 0,3 0 0 0 0,5 0 0 0 0,-1 0 0 0 0,0 0 0 0 0,-3 0 0 0 0,-6 0 0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1-25T19:49:31.618"/>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6953 3249 16383 0 0,'5'0'0'0'0,"4"0"0"0"0,6 0 0 0 0,9 0 0 0 0,3 0 0 0 0,6 0 0 0 0,15 0 0 0 0,3 0 0 0 0,0 0 0 0 0,9 0 0 0 0,-2 0 0 0 0,-6 0 0 0 0,-9 0 0 0 0,-2 5 0 0 0,-1 0 0 0 0,-2 0 0 0 0,0 0 0 0 0,-2-2 0 0 0,-3-2 0 0 0,2 1 0 0 0,-2-2 0 0 0,2 0 0 0 0,3 0 0 0 0,9 0 0 0 0,3-1 0 0 0,2 1 0 0 0,-3 0 0 0 0,6 0 0 0 0,-2 0 0 0 0,-2 0 0 0 0,8 0 0 0 0,-3 0 0 0 0,-3 0 0 0 0,-1 0 0 0 0,-6 0 0 0 0,-7 0 0 0 0,-5 4 0 0 0,-5 2 0 0 0,2-1 0 0 0,-1 3 0 0 0,3 0 0 0 0,4 0 0 0 0,0-3 0 0 0,-2-2 0 0 0,-4-1 0 0 0,3-1 0 0 0,3-1 0 0 0,0 0 0 0 0,1-1 0 0 0,11 1 0 0 0,2 0 0 0 0,8 0 0 0 0,11 0 0 0 0,6 0 0 0 0,-2 0 0 0 0,-5 0 0 0 0,-9 0 0 0 0,-8 0 0 0 0,-8 0 0 0 0,-3 0 0 0 0,-1 0 0 0 0,2 0 0 0 0,-3 0 0 0 0,2 0 0 0 0,0 3 0 0 0,-1 3 0 0 0,9-1 0 0 0,3 4 0 0 0,11-1 0 0 0,-2-1 0 0 0,5-1 0 0 0,-3-3 0 0 0,-6-1 0 0 0,-3-1 0 0 0,-3-1 0 0 0,-6 0 0 0 0,-6-1 0 0 0,-1 1 0 0 0,-4-1 0 0 0,-3 1 0 0 0,1 0 0 0 0,1 0 0 0 0,9 0 0 0 0,3 0 0 0 0,2 0 0 0 0,2 0 0 0 0,-5 0 0 0 0,-4 0 0 0 0,-6 0 0 0 0,-4 0 0 0 0,2 0 0 0 0,-2 0 0 0 0,3 0 0 0 0,0 0 0 0 0,-1 0 0 0 0,-2 0 0 0 0,-2 0 0 0 0,-2 0 0 0 0,3 0 0 0 0,6 0 0 0 0,-1 0 0 0 0,4 0 0 0 0,-1 0 0 0 0,-3 0 0 0 0,2 0 0 0 0,2 0 0 0 0,3 0 0 0 0,4 0 0 0 0,1 0 0 0 0,-2-4 0 0 0,-5-2 0 0 0,0-3 0 0 0,-3-1 0 0 0,0 2 0 0 0,4 2 0 0 0,2 2 0 0 0,-1 2 0 0 0,-1 0 0 0 0,-1 2 0 0 0,0 0 0 0 0,2 1 0 0 0,2 0 0 0 0,-2-1 0 0 0,1 0 0 0 0,1 1 0 0 0,-2-1 0 0 0,-1 0 0 0 0,-2 0 0 0 0,-4 0 0 0 0,1 0 0 0 0,3 0 0 0 0,-1 0 0 0 0,1 0 0 0 0,3 0 0 0 0,-1 0 0 0 0,-4 0 0 0 0,-4 0 0 0 0,2 0 0 0 0,2 0 0 0 0,4 0 0 0 0,-1 0 0 0 0,2 0 0 0 0,2 0 0 0 0,-3 0 0 0 0,-3 0 0 0 0,-4 0 0 0 0,-4 0 0 0 0,2 0 0 0 0,3 0 0 0 0,2 0 0 0 0,-3 0 0 0 0,-2 0 0 0 0,-2 0 0 0 0,-3 0 0 0 0,4 0 0 0 0,4 0 0 0 0,1 0 0 0 0,-1 0 0 0 0,-4 0 0 0 0,0 0 0 0 0,-3 0 0 0 0,-2 0 0 0 0,0 0 0 0 0,3 0 0 0 0,6 0 0 0 0,1 0 0 0 0,-2 0 0 0 0,-1 0 0 0 0,-7 0 0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1-03T19:52:26.367"/>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13007 5526 16383 0 0,'22'0'0'0'0,"13"0"0"0"0,6 0 0 0 0,18 0 0 0 0,5 0 0 0 0,2 0 0 0 0,2 0 0 0 0,-1 0 0 0 0,0 0 0 0 0,-6 0 0 0 0,-7 0 0 0 0,-9 0 0 0 0,-5 0 0 0 0,1 0 0 0 0,5 0 0 0 0,6 0 0 0 0,-1 0 0 0 0,-3 0 0 0 0,1 0 0 0 0,-3 0 0 0 0,-2 0 0 0 0,1 0 0 0 0,5 0 0 0 0,-1 0 0 0 0,-4 0 0 0 0,-3 0 0 0 0,-3 0 0 0 0,2 0 0 0 0,6 0 0 0 0,5 0 0 0 0,0 0 0 0 0,2 0 0 0 0,14 0 0 0 0,1 0 0 0 0,0 0 0 0 0,-6 0 0 0 0,-3 0 0 0 0,-1 0 0 0 0,7 0 0 0 0,2 0 0 0 0,2 0 0 0 0,-6 0 0 0 0,-3 0 0 0 0,-6 0 0 0 0,-2 0 0 0 0,2 0 0 0 0,-3 0 0 0 0,0 0 0 0 0,-2 0 0 0 0,0 0 0 0 0,-2 0 0 0 0,-3 0 0 0 0,0 0 0 0 0,0 0 0 0 0,-4 0 0 0 0,9 0 0 0 0,7 0 0 0 0,4 0 0 0 0,3 0 0 0 0,-3 0 0 0 0,-2 0 0 0 0,-5 0 0 0 0,-6 0 0 0 0,0 0 0 0 0,-3 0 0 0 0,-3 0 0 0 0,2 0 0 0 0,4 0 0 0 0,6 0 0 0 0,-1 0 0 0 0,-4 0 0 0 0,-5 0 0 0 0,-4 0 0 0 0,2 0 0 0 0,-1 0 0 0 0,4 0 0 0 0,6 0 0 0 0,-1 0 0 0 0,-4 0 0 0 0,-3 0 0 0 0,-4 0 0 0 0,3 0 0 0 0,5 0 0 0 0,0 0 0 0 0,3 0 0 0 0,-1 0 0 0 0,2 0 0 0 0,-2 0 0 0 0,-4 0 0 0 0,-4 0 0 0 0,-4 0 0 0 0,4 0 0 0 0,5 0 0 0 0,1 0 0 0 0,3 0 0 0 0,-1 0 0 0 0,-4 0 0 0 0,2 0 0 0 0,-1 0 0 0 0,2 0 0 0 0,-2 0 0 0 0,-2 0 0 0 0,1 0 0 0 0,5 0 0 0 0,0 0 0 0 0,-4 0 0 0 0,-4 0 0 0 0,-4 0 0 0 0,-2 0 0 0 0,3 0 0 0 0,7 0 0 0 0,0 0 0 0 0,4 0 0 0 0,5 0 0 0 0,-2 0 0 0 0,-5 0 0 0 0,-4 0 0 0 0,-4 0 0 0 0,1 0 0 0 0,1 0 0 0 0,3 0 0 0 0,0 0 0 0 0,-3 0 0 0 0,4 0 0 0 0,-2 0 0 0 0,-2 0 0 0 0,3 0 0 0 0,-1 0 0 0 0,3-6 0 0 0,0-1 0 0 0,-4 0 0 0 0,-2 1 0 0 0,-4 2 0 0 0,-2 2 0 0 0,4 0 0 0 0,7 2 0 0 0,6 0 0 0 0,0 0 0 0 0,-4 0 0 0 0,-4 1 0 0 0,-3-1 0 0 0,-5 0 0 0 0,4 0 0 0 0,6 0 0 0 0,0 0 0 0 0,-1 0 0 0 0,-4 0 0 0 0,-8 0 0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1-25T19:49:31.613"/>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16817 12203 16383 0 0,'8'0'0'0'0,"23"0"0"0"0,13 0 0 0 0,35 0 0 0 0,23 0 0 0 0,3 0 0 0 0,0 0 0 0 0,2 0 0 0 0,-8 0 0 0 0,-14 0 0 0 0,-12 0 0 0 0,2 0 0 0 0,4 0 0 0 0,7 0 0 0 0,6 0 0 0 0,-3 0 0 0 0,-8 0 0 0 0,1 0 0 0 0,-6 0 0 0 0,-5 0 0 0 0,2 0 0 0 0,7 0 0 0 0,-1 0 0 0 0,-6 0 0 0 0,-5 0 0 0 0,-7 0 0 0 0,-3 0 0 0 0,5 0 0 0 0,12 0 0 0 0,9 0 0 0 0,-1 0 0 0 0,-4 0 0 0 0,-8 0 0 0 0,-6 0 0 0 0,3 9 0 0 0,9 3 0 0 0,7 3 0 0 0,10-6 0 0 0,-3-2 0 0 0,-9-2 0 0 0,-9-3 0 0 0,2 0 0 0 0,6-2 0 0 0,6-2 0 0 0,-3 2 0 0 0,3 0 0 0 0,-4-2 0 0 0,-9 2 0 0 0,-6 0 0 0 0,-6 0 0 0 0,-6 0 0 0 0,8 0 0 0 0,8 0 0 0 0,3 0 0 0 0,-4 11 0 0 0,5 1 0 0 0,-2 1 0 0 0,6-3 0 0 0,4-2 0 0 0,0 6 0 0 0,2 0 0 0 0,-5 0 0 0 0,-7-3 0 0 0,2-4 0 0 0,-1-3 0 0 0,1-3 0 0 0,0-1 0 0 0,1 0 0 0 0,9-1 0 0 0,6 1 0 0 0,-3 0 0 0 0,-8 0 0 0 0,-8-2 0 0 0,-10 2 0 0 0,-3 0 0 0 0,3 0 0 0 0,10 0 0 0 0,11 0 0 0 0,0 0 0 0 0,-6 0 0 0 0,-7 0 0 0 0,-6 0 0 0 0,-7 0 0 0 0,7 0 0 0 0,9 0 0 0 0,1 0 0 0 0,5 0 0 0 0,0 0 0 0 0,-7 0 0 0 0,-5 0 0 0 0,3 0 0 0 0,6 0 0 0 0,1 0 0 0 0,-5 0 0 0 0,-5 0 0 0 0,-7 0 0 0 0,-2 0 0 0 0,-4 0 0 0 0,-4 0 0 0 0,11 0 0 0 0,11 0 0 0 0,1 0 0 0 0,-1 0 0 0 0,-5 0 0 0 0,-5 0 0 0 0,-5 0 0 0 0,7 0 0 0 0,9 0 0 0 0,1 0 0 0 0,-2-9 0 0 0,-6-5 0 0 0,-13 1 0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1-25T19:49:31.615"/>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11970 12218 16383 0 0,'17'-12'0'0'0,"13"-7"0"0"0,8 3 0 0 0,-1 4 0 0 0,0 3 0 0 0,-4 2 0 0 0,-2 4 0 0 0,2 1 0 0 0,3 2 0 0 0,4 0 0 0 0,5 2 0 0 0,-2-2 0 0 0,0 0 0 0 0,-3 0 0 0 0,-3 3 0 0 0,-1-3 0 0 0,-1 0 0 0 0,2 0 0 0 0,-2 0 0 0 0,10 0 0 0 0,3 0 0 0 0,-4 0 0 0 0,0 0 0 0 0,9 0 0 0 0,0 0 0 0 0,-1 0 0 0 0,-4 0 0 0 0,-3 0 0 0 0,-5 0 0 0 0,-4 0 0 0 0,-4 0 0 0 0,1 0 0 0 0,-2 0 0 0 0,3 0 0 0 0,5 0 0 0 0,-1 0 0 0 0,-3 0 0 0 0,2 0 0 0 0,-1 0 0 0 0,1 0 0 0 0,3 0 0 0 0,-1 0 0 0 0,2 0 0 0 0,-3 0 0 0 0,10 0 0 0 0,5 0 0 0 0,-2 0 0 0 0,-2 0 0 0 0,8 0 0 0 0,-1 0 0 0 0,-2 0 0 0 0,-5 0 0 0 0,-4 0 0 0 0,0 0 0 0 0,-4 0 0 0 0,-4 0 0 0 0,-5 0 0 0 0,-3 0 0 0 0,2 0 0 0 0,0 0 0 0 0,2 0 0 0 0,2 0 0 0 0,-3 0 0 0 0,3 0 0 0 0,-1 0 0 0 0,2 0 0 0 0,4 0 0 0 0,-1 0 0 0 0,2 0 0 0 0,6 0 0 0 0,12 0 0 0 0,6 0 0 0 0,7 0 0 0 0,-4 0 0 0 0,-5 0 0 0 0,-9 0 0 0 0,-9 0 0 0 0,-8 0 0 0 0,-7 0 0 0 0,1 0 0 0 0,11 0 0 0 0,9 0 0 0 0,-2 0 0 0 0,-5 0 0 0 0,0 0 0 0 0,-5 0 0 0 0,1 0 0 0 0,-4 0 0 0 0,2 0 0 0 0,2 0 0 0 0,-1 0 0 0 0,1 0 0 0 0,-1 0 0 0 0,-4 0 0 0 0,-4 0 0 0 0,-2 0 0 0 0,-2 0 0 0 0,2 0 0 0 0,15 0 0 0 0,2 0 0 0 0,3 0 0 0 0,1 0 0 0 0,-3 0 0 0 0,-6 0 0 0 0,-6 0 0 0 0,-3 0 0 0 0,-5 0 0 0 0,3 0 0 0 0,5 0 0 0 0,-1 0 0 0 0,0 0 0 0 0,-3 0 0 0 0,-2 0 0 0 0,-1 0 0 0 0,-2 0 0 0 0,-1 0 0 0 0,4 0 0 0 0,6 0 0 0 0,0 0 0 0 0,-1 0 0 0 0,-1 0 0 0 0,-4 0 0 0 0,-1 0 0 0 0,3 0 0 0 0,4 0 0 0 0,1 0 0 0 0,-2 0 0 0 0,-2 0 0 0 0,-2 0 0 0 0,-3 0 0 0 0,-1 0 0 0 0,-1 0 0 0 0,4 0 0 0 0,5 0 0 0 0,2 0 0 0 0,-2 0 0 0 0,-2 0 0 0 0,-2 0 0 0 0,-3 0 0 0 0,4 0 0 0 0,4 0 0 0 0,1 0 0 0 0,-1 0 0 0 0,-4 0 0 0 0,-1 0 0 0 0,-2 0 0 0 0,-2 0 0 0 0,-1 0 0 0 0,-5 0 0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1-25T19:49:31.617"/>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11991 11662 16383 0 0,'4'0'0'0'0,"6"0"0"0"0,5 0 0 0 0,5 0 0 0 0,7 0 0 0 0,7 0 0 0 0,3 0 0 0 0,-2 0 0 0 0,12 0 0 0 0,5 0 0 0 0,11 0 0 0 0,12 0 0 0 0,10 0 0 0 0,7 0 0 0 0,1 0 0 0 0,-6 0 0 0 0,-2 0 0 0 0,-3 0 0 0 0,-6 0 0 0 0,1 0 0 0 0,-9 0 0 0 0,1 0 0 0 0,-2 5 0 0 0,-9 2 0 0 0,-6 0 0 0 0,-2 3 0 0 0,-7 0 0 0 0,-1-1 0 0 0,-5-2 0 0 0,-2-3 0 0 0,-5-2 0 0 0,-3-1 0 0 0,3-1 0 0 0,5 0 0 0 0,1-1 0 0 0,1 1 0 0 0,1-1 0 0 0,1 1 0 0 0,11 0 0 0 0,2 0 0 0 0,0 0 0 0 0,7 0 0 0 0,-1 0 0 0 0,8 0 0 0 0,-2 0 0 0 0,3 0 0 0 0,-2 0 0 0 0,-3 0 0 0 0,-9 0 0 0 0,-4 0 0 0 0,-6 0 0 0 0,-2 0 0 0 0,-1 0 0 0 0,-1 0 0 0 0,0 0 0 0 0,-1 0 0 0 0,0 0 0 0 0,3 0 0 0 0,7 0 0 0 0,4 0 0 0 0,9 0 0 0 0,0 0 0 0 0,5 0 0 0 0,10 0 0 0 0,4 0 0 0 0,5 0 0 0 0,5 0 0 0 0,4 0 0 0 0,0 0 0 0 0,0 0 0 0 0,-8 0 0 0 0,-14 0 0 0 0,-14 0 0 0 0,-9 0 0 0 0,-10 0 0 0 0,-1 0 0 0 0,0 0 0 0 0,-1 0 0 0 0,-4 0 0 0 0,-2 0 0 0 0,-3 0 0 0 0,-1 0 0 0 0,3 0 0 0 0,4 0 0 0 0,1 0 0 0 0,-1 0 0 0 0,3 0 0 0 0,-3 0 0 0 0,4 0 0 0 0,-2 0 0 0 0,2 0 0 0 0,2-5 0 0 0,13-7 0 0 0,0-1 0 0 0,9 1 0 0 0,11-2 0 0 0,0 1 0 0 0,2 3 0 0 0,5 3 0 0 0,5 3 0 0 0,-7 2 0 0 0,-8 1 0 0 0,0 1 0 0 0,-7 1 0 0 0,-10-1 0 0 0,-10 1 0 0 0,-7 0 0 0 0,-3-1 0 0 0,2 0 0 0 0,5 0 0 0 0,-2 0 0 0 0,-2 0 0 0 0,-3 0 0 0 0,-4 0 0 0 0,3 0 0 0 0,4 0 0 0 0,0 0 0 0 0,-2 0 0 0 0,-2 0 0 0 0,-3 0 0 0 0,-2 0 0 0 0,-1 0 0 0 0,0 0 0 0 0,2 0 0 0 0,6 0 0 0 0,2 0 0 0 0,-2 0 0 0 0,-2 0 0 0 0,-2 0 0 0 0,-2 0 0 0 0,2 0 0 0 0,2 0 0 0 0,1 0 0 0 0,3 0 0 0 0,0 0 0 0 0,1 0 0 0 0,-3 0 0 0 0,-3 0 0 0 0,-2 0 0 0 0,-2 0 0 0 0,3 0 0 0 0,5 0 0 0 0,0 0 0 0 0,0 0 0 0 0,-4 0 0 0 0,-1 0 0 0 0,-2 0 0 0 0,-6 0 0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1-25T19:49:31.619"/>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16288 10679 16383 0 0,'8'0'0'0'0,"12"0"0"0"0,6 0 0 0 0,8 0 0 0 0,1 0 0 0 0,0 0 0 0 0,3 0 0 0 0,2 0 0 0 0,-1 0 0 0 0,-3 0 0 0 0,-3 0 0 0 0,-3 0 0 0 0,-2 0 0 0 0,-2 0 0 0 0,-1 0 0 0 0,3 0 0 0 0,2 0 0 0 0,4 0 0 0 0,5 0 0 0 0,-1 0 0 0 0,-1 0 0 0 0,-4 0 0 0 0,-3 0 0 0 0,3 0 0 0 0,3 0 0 0 0,4 0 0 0 0,0 0 0 0 0,-3 0 0 0 0,-4 0 0 0 0,-2 0 0 0 0,-3 0 0 0 0,2 0 0 0 0,5 0 0 0 0,1 0 0 0 0,-3 0 0 0 0,0 0 0 0 0,-4 0 0 0 0,-2 0 0 0 0,4 0 0 0 0,4 0 0 0 0,5 0 0 0 0,0 0 0 0 0,-3 0 0 0 0,-3 0 0 0 0,-4 0 0 0 0,-2 0 0 0 0,3 0 0 0 0,-1 0 0 0 0,5 0 0 0 0,-1 0 0 0 0,-1 0 0 0 0,2 0 0 0 0,-1 0 0 0 0,-2 0 0 0 0,3 0 0 0 0,-2 0 0 0 0,4 0 0 0 0,2 0 0 0 0,5 0 0 0 0,-2 0 0 0 0,-4 0 0 0 0,-4 0 0 0 0,1 0 0 0 0,3 0 0 0 0,3 0 0 0 0,3 0 0 0 0,-1 0 0 0 0,-4 0 0 0 0,-4 0 0 0 0,-5 0 0 0 0,-2 0 0 0 0,2 0 0 0 0,5 0 0 0 0,0 0 0 0 0,-1 0 0 0 0,2 0 0 0 0,-1 0 0 0 0,-2 0 0 0 0,1 0 0 0 0,5 0 0 0 0,-2 0 0 0 0,2 0 0 0 0,-1 0 0 0 0,-2 0 0 0 0,0 0 0 0 0,-2 0 0 0 0,-2 0 0 0 0,7 0 0 0 0,4 0 0 0 0,4 0 0 0 0,-2 0 0 0 0,-1 0 0 0 0,11 0 0 0 0,-2 0 0 0 0,1 0 0 0 0,-7 0 0 0 0,-1 7 0 0 0,-1 3 0 0 0,-3 2 0 0 0,-1-5 0 0 0,-3-2 0 0 0,1 0 0 0 0,1 5 0 0 0,-1 0 0 0 0,-3 0 0 0 0,1-2 0 0 0,3-2 0 0 0,2-3 0 0 0,-1-2 0 0 0,-3-1 0 0 0,-1 0 0 0 0,-1 0 0 0 0,2 0 0 0 0,2-1 0 0 0,-1 1 0 0 0,1 0 0 0 0,-2 0 0 0 0,2 0 0 0 0,-4 0 0 0 0,-1 0 0 0 0,-4 0 0 0 0,-2 0 0 0 0,-3 0 0 0 0,4 0 0 0 0,4 0 0 0 0,2 0 0 0 0,-2 0 0 0 0,-2 0 0 0 0,-3 0 0 0 0,-2 0 0 0 0,4 0 0 0 0,4 0 0 0 0,1 0 0 0 0,-2 0 0 0 0,-2 0 0 0 0,-3 0 0 0 0,0 0 0 0 0,-3 0 0 0 0,-1 0 0 0 0,3 0 0 0 0,7 0 0 0 0,1 0 0 0 0,-3 0 0 0 0,-1 0 0 0 0,-2 0 0 0 0,2 0 0 0 0,4 0 0 0 0,5 0 0 0 0,3 0 0 0 0,-1 0 0 0 0,-4 0 0 0 0,-3 0 0 0 0,-6 0 0 0 0,-2 0 0 0 0,3 0 0 0 0,4 0 0 0 0,0 0 0 0 0,-2 0 0 0 0,-1 0 0 0 0,-2 0 0 0 0,-3 0 0 0 0,-5 0 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9E49C7-A0FB-4E83-810C-8B3E1C34966A}" type="datetimeFigureOut">
              <a:rPr lang="en-US" smtClean="0"/>
              <a:t>9/15/2025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C5A2A9-2135-45E9-8DF0-C0F9AABDD828}" type="slidenum">
              <a:rPr lang="en-US" smtClean="0"/>
              <a:t>‹#›</a:t>
            </a:fld>
            <a:endParaRPr lang="en-US"/>
          </a:p>
        </p:txBody>
      </p:sp>
    </p:spTree>
    <p:extLst>
      <p:ext uri="{BB962C8B-B14F-4D97-AF65-F5344CB8AC3E}">
        <p14:creationId xmlns:p14="http://schemas.microsoft.com/office/powerpoint/2010/main" val="2633261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www.sdsoilhealthcoalition.org"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cs typeface="Calibri"/>
              </a:rPr>
              <a:t>Photos: Marlon Winger, Tanse Herrmann - NRCS</a:t>
            </a:r>
            <a:endParaRPr lang="en-US"/>
          </a:p>
        </p:txBody>
      </p:sp>
      <p:sp>
        <p:nvSpPr>
          <p:cNvPr id="4" name="Slide Number Placeholder 3"/>
          <p:cNvSpPr>
            <a:spLocks noGrp="1"/>
          </p:cNvSpPr>
          <p:nvPr>
            <p:ph type="sldNum" sz="quarter" idx="5"/>
          </p:nvPr>
        </p:nvSpPr>
        <p:spPr/>
        <p:txBody>
          <a:bodyPr/>
          <a:lstStyle/>
          <a:p>
            <a:fld id="{97C5A2A9-2135-45E9-8DF0-C0F9AABDD828}" type="slidenum">
              <a:rPr lang="en-US" smtClean="0"/>
              <a:t>1</a:t>
            </a:fld>
            <a:endParaRPr lang="en-US"/>
          </a:p>
        </p:txBody>
      </p:sp>
    </p:spTree>
    <p:extLst>
      <p:ext uri="{BB962C8B-B14F-4D97-AF65-F5344CB8AC3E}">
        <p14:creationId xmlns:p14="http://schemas.microsoft.com/office/powerpoint/2010/main" val="4873954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In this context, remediation means making good use of those “poor areas” where you typically will only get a good crop maybe 2-3 years out of 10.  If you use cover crops on the rest of the field, planting these “poor areas” to adapted perennial grasses can provide a means for the cattle to balance their own diet better when being moved onto cover crops that are super high in quality.  It has also been shown that it is more economical to not plant these “poor areas” to an annual crop every year because the money is wasted on these areas.  A case study in South Dakota showed it was cheaper to plant these areas to perennial grass than it was to try and crop it each year.</a:t>
            </a:r>
          </a:p>
          <a:p>
            <a:endParaRPr lang="en-US"/>
          </a:p>
          <a:p>
            <a:r>
              <a:rPr lang="en-US"/>
              <a:t>Cattle manure C:N ratio is about 15:1; whereas, wheat straw is about 80:1 and vegetative rye cover crop is 26:1, so a grass cover crop that could typically tie up a lot of nitrogen can be converted to material much lower on the C:N ratio scale making the nitrogen much more available.  So grazing adds flexibility when the main purpose is controlling weeds with dense grass cover crops.</a:t>
            </a:r>
          </a:p>
          <a:p>
            <a:endParaRPr lang="en-US"/>
          </a:p>
          <a:p>
            <a:r>
              <a:rPr lang="en-US"/>
              <a:t>Changing season of use on perennial grasslands is one of the best ways to maximize diversity on the grasslands.  Having cover crops available at various times throughout the year can allow for more flexibility in when the perennial grasslands are used.</a:t>
            </a:r>
          </a:p>
        </p:txBody>
      </p:sp>
      <p:sp>
        <p:nvSpPr>
          <p:cNvPr id="4" name="Slide Number Placeholder 3"/>
          <p:cNvSpPr>
            <a:spLocks noGrp="1"/>
          </p:cNvSpPr>
          <p:nvPr>
            <p:ph type="sldNum" sz="quarter" idx="5"/>
          </p:nvPr>
        </p:nvSpPr>
        <p:spPr/>
        <p:txBody>
          <a:bodyPr/>
          <a:lstStyle/>
          <a:p>
            <a:fld id="{97C5A2A9-2135-45E9-8DF0-C0F9AABDD828}" type="slidenum">
              <a:rPr lang="en-US" smtClean="0"/>
              <a:t>12</a:t>
            </a:fld>
            <a:endParaRPr lang="en-US"/>
          </a:p>
        </p:txBody>
      </p:sp>
    </p:spTree>
    <p:extLst>
      <p:ext uri="{BB962C8B-B14F-4D97-AF65-F5344CB8AC3E}">
        <p14:creationId xmlns:p14="http://schemas.microsoft.com/office/powerpoint/2010/main" val="35207157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As we know, this is related to one of the soil health principles, and most of this is covered in another module, but obviously more diversity above-ground relates to more diversity below-ground and a host of associated benefits because of that.  But we have a few other advantages here related more to livestock integration.</a:t>
            </a:r>
          </a:p>
          <a:p>
            <a:r>
              <a:rPr lang="en-US"/>
              <a:t>When you think of diversity in your cover crops, Dwayne Beck likes to say think of a tallgrass prairie (pictured on the right).  There is a variety of structures, seasons of growth, types of species, etc.</a:t>
            </a:r>
            <a:endParaRPr lang="en-US">
              <a:cs typeface="Calibri"/>
            </a:endParaRPr>
          </a:p>
          <a:p>
            <a:r>
              <a:rPr lang="en-US">
                <a:cs typeface="Calibri"/>
              </a:rPr>
              <a:t>2+2 doesn't equal 4 when compounding soil health principles, one upon the other, and more!</a:t>
            </a:r>
          </a:p>
        </p:txBody>
      </p:sp>
      <p:sp>
        <p:nvSpPr>
          <p:cNvPr id="4" name="Slide Number Placeholder 3"/>
          <p:cNvSpPr>
            <a:spLocks noGrp="1"/>
          </p:cNvSpPr>
          <p:nvPr>
            <p:ph type="sldNum" sz="quarter" idx="5"/>
          </p:nvPr>
        </p:nvSpPr>
        <p:spPr/>
        <p:txBody>
          <a:bodyPr/>
          <a:lstStyle/>
          <a:p>
            <a:fld id="{97C5A2A9-2135-45E9-8DF0-C0F9AABDD828}" type="slidenum">
              <a:rPr lang="en-US" smtClean="0"/>
              <a:t>13</a:t>
            </a:fld>
            <a:endParaRPr lang="en-US"/>
          </a:p>
        </p:txBody>
      </p:sp>
    </p:spTree>
    <p:extLst>
      <p:ext uri="{BB962C8B-B14F-4D97-AF65-F5344CB8AC3E}">
        <p14:creationId xmlns:p14="http://schemas.microsoft.com/office/powerpoint/2010/main" val="11777742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05699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991C2811-7903-496F-CC08-12C15DF72F99}"/>
              </a:ext>
            </a:extLst>
          </p:cNvPr>
          <p:cNvSpPr>
            <a:spLocks noGrp="1"/>
          </p:cNvSpPr>
          <p:nvPr>
            <p:ph type="body" idx="1"/>
          </p:nvPr>
        </p:nvSpPr>
        <p:spPr/>
        <p:txBody>
          <a:bodyPr/>
          <a:lstStyle/>
          <a:p>
            <a:r>
              <a:rPr lang="en-US"/>
              <a:t>Winter grains include wheat, barley triticale</a:t>
            </a:r>
          </a:p>
        </p:txBody>
      </p:sp>
    </p:spTree>
    <p:extLst>
      <p:ext uri="{BB962C8B-B14F-4D97-AF65-F5344CB8AC3E}">
        <p14:creationId xmlns:p14="http://schemas.microsoft.com/office/powerpoint/2010/main" val="31316901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There are better forage options than cereal rye, can use winter triticale, winter wheat or winter barley (in warmer regions)</a:t>
            </a:r>
          </a:p>
          <a:p>
            <a:r>
              <a:rPr lang="en-US"/>
              <a:t>Photos: M. Winger</a:t>
            </a:r>
          </a:p>
          <a:p>
            <a:endParaRPr lang="en-US"/>
          </a:p>
        </p:txBody>
      </p:sp>
      <p:sp>
        <p:nvSpPr>
          <p:cNvPr id="4" name="Slide Number Placeholder 3"/>
          <p:cNvSpPr>
            <a:spLocks noGrp="1"/>
          </p:cNvSpPr>
          <p:nvPr>
            <p:ph type="sldNum" sz="quarter" idx="5"/>
          </p:nvPr>
        </p:nvSpPr>
        <p:spPr/>
        <p:txBody>
          <a:bodyPr/>
          <a:lstStyle/>
          <a:p>
            <a:fld id="{97C5A2A9-2135-45E9-8DF0-C0F9AABDD828}" type="slidenum">
              <a:rPr lang="en-US" smtClean="0"/>
              <a:t>17</a:t>
            </a:fld>
            <a:endParaRPr lang="en-US"/>
          </a:p>
        </p:txBody>
      </p:sp>
    </p:spTree>
    <p:extLst>
      <p:ext uri="{BB962C8B-B14F-4D97-AF65-F5344CB8AC3E}">
        <p14:creationId xmlns:p14="http://schemas.microsoft.com/office/powerpoint/2010/main" val="21812710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cs typeface="Calibri"/>
              </a:rPr>
              <a:t>Record student responses to "what cover crops might overwinter in your service area" to inform Slide 22 ARS periodic table circled items.</a:t>
            </a:r>
            <a:endParaRPr lang="en-US"/>
          </a:p>
          <a:p>
            <a:endParaRPr lang="en-US"/>
          </a:p>
          <a:p>
            <a:r>
              <a:rPr lang="en-US">
                <a:cs typeface="Calibri"/>
              </a:rPr>
              <a:t>How does a planner navigate a mix with rye in it where wheat is in the rotation?</a:t>
            </a:r>
          </a:p>
        </p:txBody>
      </p:sp>
      <p:sp>
        <p:nvSpPr>
          <p:cNvPr id="4" name="Slide Number Placeholder 3"/>
          <p:cNvSpPr>
            <a:spLocks noGrp="1"/>
          </p:cNvSpPr>
          <p:nvPr>
            <p:ph type="sldNum" sz="quarter" idx="5"/>
          </p:nvPr>
        </p:nvSpPr>
        <p:spPr/>
        <p:txBody>
          <a:bodyPr/>
          <a:lstStyle/>
          <a:p>
            <a:fld id="{97C5A2A9-2135-45E9-8DF0-C0F9AABDD828}" type="slidenum">
              <a:rPr lang="en-US" smtClean="0"/>
              <a:t>18</a:t>
            </a:fld>
            <a:endParaRPr lang="en-US"/>
          </a:p>
        </p:txBody>
      </p:sp>
    </p:spTree>
    <p:extLst>
      <p:ext uri="{BB962C8B-B14F-4D97-AF65-F5344CB8AC3E}">
        <p14:creationId xmlns:p14="http://schemas.microsoft.com/office/powerpoint/2010/main" val="40353402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The circled species here are ones that MAY overwinter in the Dakotas – if they will overwinter there, they will likely overwinter anywhere else.  Obviously, the list gets longer as you get to warmer climates.</a:t>
            </a:r>
          </a:p>
          <a:p>
            <a:endParaRPr lang="en-US"/>
          </a:p>
          <a:p>
            <a:r>
              <a:rPr lang="en-US"/>
              <a:t>Winter cereal species are some of the best for this period.  Be careful of some species like hairy vetch – it can persist in some cases and become a weed.</a:t>
            </a:r>
          </a:p>
        </p:txBody>
      </p:sp>
      <p:sp>
        <p:nvSpPr>
          <p:cNvPr id="4" name="Slide Number Placeholder 3"/>
          <p:cNvSpPr>
            <a:spLocks noGrp="1"/>
          </p:cNvSpPr>
          <p:nvPr>
            <p:ph type="sldNum" sz="quarter" idx="5"/>
          </p:nvPr>
        </p:nvSpPr>
        <p:spPr/>
        <p:txBody>
          <a:bodyPr/>
          <a:lstStyle/>
          <a:p>
            <a:fld id="{97C5A2A9-2135-45E9-8DF0-C0F9AABDD828}" type="slidenum">
              <a:rPr lang="en-US" smtClean="0"/>
              <a:t>19</a:t>
            </a:fld>
            <a:endParaRPr lang="en-US"/>
          </a:p>
        </p:txBody>
      </p:sp>
    </p:spTree>
    <p:extLst>
      <p:ext uri="{BB962C8B-B14F-4D97-AF65-F5344CB8AC3E}">
        <p14:creationId xmlns:p14="http://schemas.microsoft.com/office/powerpoint/2010/main" val="35247961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0B0AB04D-E093-04F8-A8E1-3AD51D1D8293}"/>
              </a:ext>
            </a:extLst>
          </p:cNvPr>
          <p:cNvSpPr>
            <a:spLocks noGrp="1"/>
          </p:cNvSpPr>
          <p:nvPr>
            <p:ph type="body" idx="1"/>
          </p:nvPr>
        </p:nvSpPr>
        <p:spPr/>
        <p:txBody>
          <a:bodyPr/>
          <a:lstStyle/>
          <a:p>
            <a:r>
              <a:rPr lang="en-US"/>
              <a:t>All functional groups are available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cs typeface="Calibri"/>
              </a:rPr>
              <a:t>Full season planting opens up all cover crops in the mix</a:t>
            </a:r>
          </a:p>
        </p:txBody>
      </p:sp>
      <p:sp>
        <p:nvSpPr>
          <p:cNvPr id="4" name="Slide Number Placeholder 3"/>
          <p:cNvSpPr>
            <a:spLocks noGrp="1"/>
          </p:cNvSpPr>
          <p:nvPr>
            <p:ph type="sldNum" sz="quarter" idx="5"/>
          </p:nvPr>
        </p:nvSpPr>
        <p:spPr/>
        <p:txBody>
          <a:bodyPr/>
          <a:lstStyle/>
          <a:p>
            <a:fld id="{97C5A2A9-2135-45E9-8DF0-C0F9AABDD828}" type="slidenum">
              <a:rPr lang="en-US" smtClean="0"/>
              <a:t>21</a:t>
            </a:fld>
            <a:endParaRPr lang="en-US"/>
          </a:p>
        </p:txBody>
      </p:sp>
    </p:spTree>
    <p:extLst>
      <p:ext uri="{BB962C8B-B14F-4D97-AF65-F5344CB8AC3E}">
        <p14:creationId xmlns:p14="http://schemas.microsoft.com/office/powerpoint/2010/main" val="26679570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a:cs typeface="Calibri"/>
              </a:rPr>
              <a:t>Context: regenerating old smooth brome hayfield, by planting 15 way full season cover crop mix intended for winter grazing</a:t>
            </a:r>
            <a:endParaRPr lang="en-US" b="1"/>
          </a:p>
          <a:p>
            <a:r>
              <a:rPr lang="en-US" b="1"/>
              <a:t>Regenerating 250 acres of dryland hay 16” rainfall</a:t>
            </a:r>
            <a:endParaRPr lang="en-US">
              <a:cs typeface="Calibri"/>
            </a:endParaRPr>
          </a:p>
          <a:p>
            <a:r>
              <a:rPr lang="en-US" b="1"/>
              <a:t>No till drill</a:t>
            </a:r>
            <a:endParaRPr lang="en-US"/>
          </a:p>
          <a:p>
            <a:r>
              <a:rPr lang="en-US" b="1"/>
              <a:t>Weed sprayer</a:t>
            </a:r>
            <a:endParaRPr lang="en-US"/>
          </a:p>
          <a:p>
            <a:r>
              <a:rPr lang="en-US" b="1"/>
              <a:t>Sold hay equipment</a:t>
            </a:r>
            <a:endParaRPr lang="en-US"/>
          </a:p>
          <a:p>
            <a:r>
              <a:rPr lang="en-US" b="1"/>
              <a:t>Jake </a:t>
            </a:r>
            <a:r>
              <a:rPr lang="en-US" b="1" err="1"/>
              <a:t>Bowller</a:t>
            </a:r>
            <a:r>
              <a:rPr lang="en-US" b="1"/>
              <a:t> - Gillette, WY </a:t>
            </a:r>
            <a:endParaRPr lang="en-US"/>
          </a:p>
        </p:txBody>
      </p:sp>
      <p:sp>
        <p:nvSpPr>
          <p:cNvPr id="4" name="Slide Number Placeholder 3"/>
          <p:cNvSpPr>
            <a:spLocks noGrp="1"/>
          </p:cNvSpPr>
          <p:nvPr>
            <p:ph type="sldNum" sz="quarter" idx="5"/>
          </p:nvPr>
        </p:nvSpPr>
        <p:spPr/>
        <p:txBody>
          <a:bodyPr/>
          <a:lstStyle/>
          <a:p>
            <a:fld id="{97C5A2A9-2135-45E9-8DF0-C0F9AABDD828}" type="slidenum">
              <a:rPr lang="en-US" smtClean="0"/>
              <a:t>22</a:t>
            </a:fld>
            <a:endParaRPr lang="en-US"/>
          </a:p>
        </p:txBody>
      </p:sp>
    </p:spTree>
    <p:extLst>
      <p:ext uri="{BB962C8B-B14F-4D97-AF65-F5344CB8AC3E}">
        <p14:creationId xmlns:p14="http://schemas.microsoft.com/office/powerpoint/2010/main" val="17756090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cs typeface="Calibri"/>
            </a:endParaRPr>
          </a:p>
          <a:p>
            <a:pPr marL="171450" indent="-171450">
              <a:lnSpc>
                <a:spcPct val="90000"/>
              </a:lnSpc>
              <a:spcBef>
                <a:spcPts val="1000"/>
              </a:spcBef>
              <a:buFont typeface="Arial"/>
              <a:buChar char="•"/>
            </a:pPr>
            <a:endParaRPr lang="en-US">
              <a:cs typeface="Calibri"/>
            </a:endParaRPr>
          </a:p>
        </p:txBody>
      </p:sp>
      <p:sp>
        <p:nvSpPr>
          <p:cNvPr id="4" name="Slide Number Placeholder 3"/>
          <p:cNvSpPr>
            <a:spLocks noGrp="1"/>
          </p:cNvSpPr>
          <p:nvPr>
            <p:ph type="sldNum" sz="quarter" idx="5"/>
          </p:nvPr>
        </p:nvSpPr>
        <p:spPr/>
        <p:txBody>
          <a:bodyPr/>
          <a:lstStyle/>
          <a:p>
            <a:fld id="{97C5A2A9-2135-45E9-8DF0-C0F9AABDD828}" type="slidenum">
              <a:rPr lang="en-US" smtClean="0"/>
              <a:t>2</a:t>
            </a:fld>
            <a:endParaRPr lang="en-US"/>
          </a:p>
        </p:txBody>
      </p:sp>
    </p:spTree>
    <p:extLst>
      <p:ext uri="{BB962C8B-B14F-4D97-AF65-F5344CB8AC3E}">
        <p14:creationId xmlns:p14="http://schemas.microsoft.com/office/powerpoint/2010/main" val="18826456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cs typeface="Calibri"/>
              </a:rPr>
              <a:t>This is a producer-generated seed mixture, but he is a veteran cover cropper.  He understands and believes that livestock grazing of annual &amp; perennial forages is the way the heal his degraded soils after 100 years of mining soil nutrients via haying operations, severe &amp; season-long grazing, and lack of any intentional fertility.  Consider past use, planned cash crops, herbicide history, and always suggest inoculating any legume species!</a:t>
            </a:r>
          </a:p>
        </p:txBody>
      </p:sp>
      <p:sp>
        <p:nvSpPr>
          <p:cNvPr id="4" name="Slide Number Placeholder 3"/>
          <p:cNvSpPr>
            <a:spLocks noGrp="1"/>
          </p:cNvSpPr>
          <p:nvPr>
            <p:ph type="sldNum" sz="quarter" idx="5"/>
          </p:nvPr>
        </p:nvSpPr>
        <p:spPr/>
        <p:txBody>
          <a:bodyPr/>
          <a:lstStyle/>
          <a:p>
            <a:fld id="{97C5A2A9-2135-45E9-8DF0-C0F9AABDD828}" type="slidenum">
              <a:rPr lang="en-US" smtClean="0"/>
              <a:t>23</a:t>
            </a:fld>
            <a:endParaRPr lang="en-US"/>
          </a:p>
        </p:txBody>
      </p:sp>
    </p:spTree>
    <p:extLst>
      <p:ext uri="{BB962C8B-B14F-4D97-AF65-F5344CB8AC3E}">
        <p14:creationId xmlns:p14="http://schemas.microsoft.com/office/powerpoint/2010/main" val="10279464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cs typeface="Calibri"/>
              </a:rPr>
              <a:t>Reduced hay &amp; feeding expenses are result of grazing cover crop mixtures INSTEAD of daily hay feeding.</a:t>
            </a:r>
            <a:endParaRPr lang="en-US"/>
          </a:p>
          <a:p>
            <a:r>
              <a:rPr lang="en-US">
                <a:cs typeface="Calibri"/>
              </a:rPr>
              <a:t>Can you find Valerie standing inside that cover?</a:t>
            </a:r>
          </a:p>
          <a:p>
            <a:endParaRPr lang="en-US"/>
          </a:p>
          <a:p>
            <a:r>
              <a:rPr lang="en-US"/>
              <a:t>Cover Crops Grown Post-Wheat for Forage Under Dryland Conditions in the High Plains. Kansas State University Agricultural Experiment Station and Cooperative Extension Service. June 2020.</a:t>
            </a:r>
            <a:endParaRPr lang="en-US">
              <a:cs typeface="Calibri"/>
            </a:endParaRPr>
          </a:p>
          <a:p>
            <a:endParaRPr lang="en-US"/>
          </a:p>
          <a:p>
            <a:r>
              <a:rPr lang="en-US"/>
              <a:t>https://www.morton.k-state.edu/crops-livestock/uploads/GrazingSummerCoverCrops.pdf</a:t>
            </a:r>
            <a:endParaRPr lang="en-US">
              <a:cs typeface="Calibri"/>
            </a:endParaRPr>
          </a:p>
          <a:p>
            <a:endParaRPr lang="en-US"/>
          </a:p>
          <a:p>
            <a:endParaRPr lang="en-US"/>
          </a:p>
        </p:txBody>
      </p:sp>
      <p:sp>
        <p:nvSpPr>
          <p:cNvPr id="4" name="Slide Number Placeholder 3"/>
          <p:cNvSpPr>
            <a:spLocks noGrp="1"/>
          </p:cNvSpPr>
          <p:nvPr>
            <p:ph type="sldNum" sz="quarter" idx="5"/>
          </p:nvPr>
        </p:nvSpPr>
        <p:spPr/>
        <p:txBody>
          <a:bodyPr/>
          <a:lstStyle/>
          <a:p>
            <a:fld id="{97C5A2A9-2135-45E9-8DF0-C0F9AABDD828}" type="slidenum">
              <a:rPr lang="en-US" smtClean="0"/>
              <a:t>24</a:t>
            </a:fld>
            <a:endParaRPr lang="en-US"/>
          </a:p>
        </p:txBody>
      </p:sp>
    </p:spTree>
    <p:extLst>
      <p:ext uri="{BB962C8B-B14F-4D97-AF65-F5344CB8AC3E}">
        <p14:creationId xmlns:p14="http://schemas.microsoft.com/office/powerpoint/2010/main" val="131520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cs typeface="Calibri"/>
              </a:rPr>
              <a:t>2021: Very dry year – Year 1: total production was about the same as the worn out hayfield it replaced (1,500 </a:t>
            </a:r>
            <a:r>
              <a:rPr lang="en-US" err="1">
                <a:cs typeface="Calibri"/>
              </a:rPr>
              <a:t>lbs</a:t>
            </a:r>
            <a:r>
              <a:rPr lang="en-US">
                <a:cs typeface="Calibri"/>
              </a:rPr>
              <a:t>/acre annual average hay yield)</a:t>
            </a:r>
            <a:endParaRPr lang="en-US"/>
          </a:p>
          <a:p>
            <a:r>
              <a:rPr lang="en-US">
                <a:cs typeface="Calibri"/>
              </a:rPr>
              <a:t>2022: Normal year – Year 2: 4X forage production vs average hay yield</a:t>
            </a:r>
          </a:p>
          <a:p>
            <a:r>
              <a:rPr lang="en-US">
                <a:cs typeface="Calibri"/>
              </a:rPr>
              <a:t>2023: Normal spring then dry – Year 3: Almost 10X forage production vs average hay yield!  The accumulating effects of improved soil health cannot be overstated!  This doesn't make sense in human terms, but it is happening on the landscape!  This is due to the compounding effects of maximized photosynthesis and embracing biological life.</a:t>
            </a:r>
          </a:p>
          <a:p>
            <a:endParaRPr lang="en-US">
              <a:cs typeface="Calibri"/>
            </a:endParaRPr>
          </a:p>
        </p:txBody>
      </p:sp>
      <p:sp>
        <p:nvSpPr>
          <p:cNvPr id="4" name="Slide Number Placeholder 3"/>
          <p:cNvSpPr>
            <a:spLocks noGrp="1"/>
          </p:cNvSpPr>
          <p:nvPr>
            <p:ph type="sldNum" sz="quarter" idx="5"/>
          </p:nvPr>
        </p:nvSpPr>
        <p:spPr/>
        <p:txBody>
          <a:bodyPr/>
          <a:lstStyle/>
          <a:p>
            <a:fld id="{97C5A2A9-2135-45E9-8DF0-C0F9AABDD828}" type="slidenum">
              <a:rPr lang="en-US" smtClean="0"/>
              <a:t>25</a:t>
            </a:fld>
            <a:endParaRPr lang="en-US"/>
          </a:p>
        </p:txBody>
      </p:sp>
    </p:spTree>
    <p:extLst>
      <p:ext uri="{BB962C8B-B14F-4D97-AF65-F5344CB8AC3E}">
        <p14:creationId xmlns:p14="http://schemas.microsoft.com/office/powerpoint/2010/main" val="40262219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Photos by Marlon Winger, on Brad McIntyre</a:t>
            </a:r>
            <a:r>
              <a:rPr lang="en-US" baseline="0"/>
              <a:t> farm, Caldwell Idaho</a:t>
            </a:r>
          </a:p>
          <a:p>
            <a:r>
              <a:rPr lang="en-US" baseline="0"/>
              <a:t>Termination method was cattle grazing,  It is important to group livestock so the manure and urine will prime the biological life in the soil.  This producer grazed 300 cows on 3 acres for one day.</a:t>
            </a:r>
          </a:p>
          <a:p>
            <a:r>
              <a:rPr lang="en-US" baseline="0"/>
              <a:t>Set up single wire electric fence to increase management</a:t>
            </a:r>
            <a:endParaRPr lang="en-US"/>
          </a:p>
        </p:txBody>
      </p:sp>
      <p:sp>
        <p:nvSpPr>
          <p:cNvPr id="4" name="Slide Number Placeholder 3"/>
          <p:cNvSpPr>
            <a:spLocks noGrp="1"/>
          </p:cNvSpPr>
          <p:nvPr>
            <p:ph type="sldNum" sz="quarter" idx="10"/>
          </p:nvPr>
        </p:nvSpPr>
        <p:spPr/>
        <p:txBody>
          <a:bodyPr/>
          <a:lstStyle/>
          <a:p>
            <a:fld id="{90723557-81D6-4F02-8531-2DC6D632064C}" type="slidenum">
              <a:rPr lang="en-US" smtClean="0"/>
              <a:t>26</a:t>
            </a:fld>
            <a:endParaRPr lang="en-US"/>
          </a:p>
        </p:txBody>
      </p:sp>
      <p:sp>
        <p:nvSpPr>
          <p:cNvPr id="5" name="Header Placeholder 4">
            <a:extLst>
              <a:ext uri="{FF2B5EF4-FFF2-40B4-BE49-F238E27FC236}">
                <a16:creationId xmlns:a16="http://schemas.microsoft.com/office/drawing/2014/main" id="{3E220704-2588-4EA5-86C2-8A6FA5E6C48A}"/>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3760332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normAutofit/>
          </a:bodyPr>
          <a:lstStyle/>
          <a:p>
            <a:r>
              <a:rPr lang="en-US">
                <a:cs typeface="Calibri"/>
              </a:rPr>
              <a:t>Producer </a:t>
            </a:r>
            <a:r>
              <a:rPr lang="en-US" err="1">
                <a:cs typeface="Calibri"/>
              </a:rPr>
              <a:t>cameron</a:t>
            </a:r>
            <a:r>
              <a:rPr lang="en-US">
                <a:cs typeface="Calibri"/>
              </a:rPr>
              <a:t> </a:t>
            </a:r>
            <a:r>
              <a:rPr lang="en-US" err="1">
                <a:cs typeface="Calibri"/>
              </a:rPr>
              <a:t>williams</a:t>
            </a:r>
            <a:r>
              <a:rPr lang="en-US">
                <a:cs typeface="Calibri"/>
              </a:rPr>
              <a:t>, planted 3 way winter grains, and use to then fallow the field until fall time, but now no till multispecies mix July 4th and winter grazes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232D3D-B0F5-4753-B2B9-37CBCD784BD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203602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a:cs typeface="Calibri"/>
              </a:rPr>
              <a:t>We have all seen the ARS periodic table, Marlon Winger modified it and developed a western states version of it that several states now use</a:t>
            </a:r>
            <a:endParaRPr lang="en-US"/>
          </a:p>
          <a:p>
            <a:r>
              <a:rPr lang="en-US">
                <a:cs typeface="Calibri"/>
              </a:rPr>
              <a:t>Two functional groups? </a:t>
            </a:r>
          </a:p>
          <a:p>
            <a:r>
              <a:rPr lang="en-US">
                <a:cs typeface="Calibri"/>
              </a:rPr>
              <a:t>4 functional groups?</a:t>
            </a:r>
          </a:p>
          <a:p>
            <a:r>
              <a:rPr lang="en-US">
                <a:cs typeface="Calibri"/>
              </a:rPr>
              <a:t>6 functional groups?</a:t>
            </a:r>
          </a:p>
          <a:p>
            <a:r>
              <a:rPr lang="en-US">
                <a:cs typeface="Calibri"/>
              </a:rPr>
              <a:t>Are you a lumper or splitter,  </a:t>
            </a:r>
            <a:endParaRPr lang="en-US"/>
          </a:p>
          <a:p>
            <a:r>
              <a:rPr lang="en-US"/>
              <a:t>Plant species richness was found to have strong positive effects on soil aggregate stability and the presence of certain species of grasses and legumes, and their root traits, was</a:t>
            </a:r>
            <a:endParaRPr lang="en-US">
              <a:cs typeface="Calibri"/>
            </a:endParaRPr>
          </a:p>
          <a:p>
            <a:r>
              <a:rPr lang="en-US"/>
              <a:t>found to strongly influence soil physical properties of grass land in contrasting and potentially complementary ways.</a:t>
            </a:r>
            <a:endParaRPr lang="en-US">
              <a:cs typeface="Calibri"/>
            </a:endParaRPr>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027A1BD4-1506-4713-B74A-9F76B5550216}" type="slidenum">
              <a:rPr lang="en-US" smtClean="0"/>
              <a:t>28</a:t>
            </a:fld>
            <a:endParaRPr lang="en-US"/>
          </a:p>
        </p:txBody>
      </p:sp>
    </p:spTree>
    <p:extLst>
      <p:ext uri="{BB962C8B-B14F-4D97-AF65-F5344CB8AC3E}">
        <p14:creationId xmlns:p14="http://schemas.microsoft.com/office/powerpoint/2010/main" val="38879946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Many of the purposes and strategies utilized with Prescribed Grazing on grasslands can (AND SHOULD) be applied when grazing cover crops as well.</a:t>
            </a:r>
          </a:p>
        </p:txBody>
      </p:sp>
      <p:sp>
        <p:nvSpPr>
          <p:cNvPr id="4" name="Slide Number Placeholder 3"/>
          <p:cNvSpPr>
            <a:spLocks noGrp="1"/>
          </p:cNvSpPr>
          <p:nvPr>
            <p:ph type="sldNum" sz="quarter" idx="5"/>
          </p:nvPr>
        </p:nvSpPr>
        <p:spPr/>
        <p:txBody>
          <a:bodyPr/>
          <a:lstStyle/>
          <a:p>
            <a:fld id="{97C5A2A9-2135-45E9-8DF0-C0F9AABDD828}" type="slidenum">
              <a:rPr lang="en-US" smtClean="0"/>
              <a:t>29</a:t>
            </a:fld>
            <a:endParaRPr lang="en-US"/>
          </a:p>
        </p:txBody>
      </p:sp>
    </p:spTree>
    <p:extLst>
      <p:ext uri="{BB962C8B-B14F-4D97-AF65-F5344CB8AC3E}">
        <p14:creationId xmlns:p14="http://schemas.microsoft.com/office/powerpoint/2010/main" val="5289983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McIntyre Farm, Boise Idaho, showing grazing of cattle, using a one wire poly string, and livestock moved daily, notice the armor on the soil surface.</a:t>
            </a:r>
          </a:p>
        </p:txBody>
      </p:sp>
      <p:sp>
        <p:nvSpPr>
          <p:cNvPr id="4" name="Slide Number Placeholder 3"/>
          <p:cNvSpPr>
            <a:spLocks noGrp="1"/>
          </p:cNvSpPr>
          <p:nvPr>
            <p:ph type="sldNum" sz="quarter" idx="10"/>
          </p:nvPr>
        </p:nvSpPr>
        <p:spPr/>
        <p:txBody>
          <a:bodyPr/>
          <a:lstStyle/>
          <a:p>
            <a:fld id="{90723557-81D6-4F02-8531-2DC6D632064C}" type="slidenum">
              <a:rPr lang="en-US" smtClean="0"/>
              <a:t>30</a:t>
            </a:fld>
            <a:endParaRPr lang="en-US"/>
          </a:p>
        </p:txBody>
      </p:sp>
    </p:spTree>
    <p:extLst>
      <p:ext uri="{BB962C8B-B14F-4D97-AF65-F5344CB8AC3E}">
        <p14:creationId xmlns:p14="http://schemas.microsoft.com/office/powerpoint/2010/main" val="34711935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cs typeface="Calibri"/>
              </a:rPr>
              <a:t>This activity (hard-copy paper OR phone app) will be completed in the field on Day 2.</a:t>
            </a:r>
          </a:p>
          <a:p>
            <a:r>
              <a:rPr lang="en-US">
                <a:cs typeface="Calibri"/>
              </a:rPr>
              <a:t>Suggest having hard copies of this calculator on-hand and do field measurements to inform the blanks on the forms.  Also suggest (especially in further western states) calibrating the pounds per inch by measuring height (grazing stick) AND clipping to determine that day's productivity with an on-site known value in pounds per inch of height.</a:t>
            </a:r>
          </a:p>
          <a:p>
            <a:endParaRPr lang="en-US"/>
          </a:p>
          <a:p>
            <a:r>
              <a:rPr lang="en-US"/>
              <a:t>This comes from the Grazing Cover Crop Technical Note that will be published in the near future.</a:t>
            </a:r>
            <a:endParaRPr lang="en-US">
              <a:cs typeface="Calibri" panose="020F0502020204030204"/>
            </a:endParaRPr>
          </a:p>
          <a:p>
            <a:endParaRPr lang="en-US"/>
          </a:p>
          <a:p>
            <a:r>
              <a:rPr lang="en-US"/>
              <a:t>This method of determining the total and available production is based on a height/weight relationship method.  The 215 </a:t>
            </a:r>
            <a:r>
              <a:rPr lang="en-US" err="1"/>
              <a:t>lbs</a:t>
            </a:r>
            <a:r>
              <a:rPr lang="en-US"/>
              <a:t>/inch of height can be adjusted based on local climate and conditions.  Basically use a yard stick or grazing stick to get a rough idea of average height of vegetation.  Do not measure height of seed heads extending up beyond the vegetation, but the actual average vegetation height.</a:t>
            </a:r>
            <a:endParaRPr lang="en-US">
              <a:cs typeface="Calibri"/>
            </a:endParaRPr>
          </a:p>
          <a:p>
            <a:endParaRPr lang="en-US"/>
          </a:p>
          <a:p>
            <a:r>
              <a:rPr lang="en-US"/>
              <a:t>After total air-dry production is calculated, Available Forage is determined.  Put in a minimum residual height for the cover crop based on management objectives, multiply by same lbs./inch value, then subtract this amount from the total air-dry production.  The remainder will be the available forage.</a:t>
            </a:r>
            <a:endParaRPr lang="en-US">
              <a:cs typeface="Calibri"/>
            </a:endParaRPr>
          </a:p>
        </p:txBody>
      </p:sp>
      <p:sp>
        <p:nvSpPr>
          <p:cNvPr id="4" name="Slide Number Placeholder 3"/>
          <p:cNvSpPr>
            <a:spLocks noGrp="1"/>
          </p:cNvSpPr>
          <p:nvPr>
            <p:ph type="sldNum" sz="quarter" idx="5"/>
          </p:nvPr>
        </p:nvSpPr>
        <p:spPr/>
        <p:txBody>
          <a:bodyPr/>
          <a:lstStyle/>
          <a:p>
            <a:fld id="{97C5A2A9-2135-45E9-8DF0-C0F9AABDD828}" type="slidenum">
              <a:rPr lang="en-US" smtClean="0"/>
              <a:t>31</a:t>
            </a:fld>
            <a:endParaRPr lang="en-US"/>
          </a:p>
        </p:txBody>
      </p:sp>
    </p:spTree>
    <p:extLst>
      <p:ext uri="{BB962C8B-B14F-4D97-AF65-F5344CB8AC3E}">
        <p14:creationId xmlns:p14="http://schemas.microsoft.com/office/powerpoint/2010/main" val="1533334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The dry weight percentage can vary a lot more, but these ball-park numbers should be a decent starting place.  Really green forage may only be 30% air-dry, and brown standing forage may be 80% or higher.</a:t>
            </a:r>
          </a:p>
          <a:p>
            <a:r>
              <a:rPr lang="en-US">
                <a:cs typeface="Calibri"/>
              </a:rPr>
              <a:t>If you are not well-experienced with clipping to determine total production, highly suggest working with someone who does have that experience!  More </a:t>
            </a:r>
            <a:r>
              <a:rPr lang="en-US" err="1">
                <a:cs typeface="Calibri"/>
              </a:rPr>
              <a:t>repititions</a:t>
            </a:r>
            <a:r>
              <a:rPr lang="en-US">
                <a:cs typeface="Calibri"/>
              </a:rPr>
              <a:t> ensure higher accuracy.  :)</a:t>
            </a:r>
          </a:p>
        </p:txBody>
      </p:sp>
      <p:sp>
        <p:nvSpPr>
          <p:cNvPr id="4" name="Slide Number Placeholder 3"/>
          <p:cNvSpPr>
            <a:spLocks noGrp="1"/>
          </p:cNvSpPr>
          <p:nvPr>
            <p:ph type="sldNum" sz="quarter" idx="5"/>
          </p:nvPr>
        </p:nvSpPr>
        <p:spPr/>
        <p:txBody>
          <a:bodyPr/>
          <a:lstStyle/>
          <a:p>
            <a:fld id="{97C5A2A9-2135-45E9-8DF0-C0F9AABDD828}" type="slidenum">
              <a:rPr lang="en-US" smtClean="0"/>
              <a:t>32</a:t>
            </a:fld>
            <a:endParaRPr lang="en-US"/>
          </a:p>
        </p:txBody>
      </p:sp>
    </p:spTree>
    <p:extLst>
      <p:ext uri="{BB962C8B-B14F-4D97-AF65-F5344CB8AC3E}">
        <p14:creationId xmlns:p14="http://schemas.microsoft.com/office/powerpoint/2010/main" val="2954574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Suggest having students list advantages that may be present in the mind of landowners THEN bring up the list to highlight others they may not have thought of.</a:t>
            </a:r>
          </a:p>
        </p:txBody>
      </p:sp>
      <p:sp>
        <p:nvSpPr>
          <p:cNvPr id="4" name="Slide Number Placeholder 3"/>
          <p:cNvSpPr>
            <a:spLocks noGrp="1"/>
          </p:cNvSpPr>
          <p:nvPr>
            <p:ph type="sldNum" sz="quarter" idx="5"/>
          </p:nvPr>
        </p:nvSpPr>
        <p:spPr/>
        <p:txBody>
          <a:bodyPr/>
          <a:lstStyle/>
          <a:p>
            <a:fld id="{97C5A2A9-2135-45E9-8DF0-C0F9AABDD828}" type="slidenum">
              <a:rPr lang="en-US" smtClean="0"/>
              <a:t>3</a:t>
            </a:fld>
            <a:endParaRPr lang="en-US"/>
          </a:p>
        </p:txBody>
      </p:sp>
    </p:spTree>
    <p:extLst>
      <p:ext uri="{BB962C8B-B14F-4D97-AF65-F5344CB8AC3E}">
        <p14:creationId xmlns:p14="http://schemas.microsoft.com/office/powerpoint/2010/main" val="38867080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Don’t think of this as a true “utilization” level number, this is just an efficiency factor based on the length of the grazing period, and it already takes into account the residual you left in step 1.</a:t>
            </a:r>
          </a:p>
        </p:txBody>
      </p:sp>
      <p:sp>
        <p:nvSpPr>
          <p:cNvPr id="4" name="Slide Number Placeholder 3"/>
          <p:cNvSpPr>
            <a:spLocks noGrp="1"/>
          </p:cNvSpPr>
          <p:nvPr>
            <p:ph type="sldNum" sz="quarter" idx="5"/>
          </p:nvPr>
        </p:nvSpPr>
        <p:spPr/>
        <p:txBody>
          <a:bodyPr/>
          <a:lstStyle/>
          <a:p>
            <a:fld id="{97C5A2A9-2135-45E9-8DF0-C0F9AABDD828}" type="slidenum">
              <a:rPr lang="en-US" smtClean="0"/>
              <a:t>33</a:t>
            </a:fld>
            <a:endParaRPr lang="en-US"/>
          </a:p>
        </p:txBody>
      </p:sp>
    </p:spTree>
    <p:extLst>
      <p:ext uri="{BB962C8B-B14F-4D97-AF65-F5344CB8AC3E}">
        <p14:creationId xmlns:p14="http://schemas.microsoft.com/office/powerpoint/2010/main" val="14550394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This last step assumes you already know the number of animals, and you need to determine the number of </a:t>
            </a:r>
            <a:r>
              <a:rPr lang="en-US" b="1" u="sng"/>
              <a:t>days</a:t>
            </a:r>
            <a:r>
              <a:rPr lang="en-US"/>
              <a:t>, or the number of </a:t>
            </a:r>
            <a:r>
              <a:rPr lang="en-US" b="1" i="0" u="sng"/>
              <a:t>acres</a:t>
            </a:r>
            <a:r>
              <a:rPr lang="en-US"/>
              <a:t>.</a:t>
            </a:r>
          </a:p>
          <a:p>
            <a:endParaRPr lang="en-US"/>
          </a:p>
          <a:p>
            <a:r>
              <a:rPr lang="en-US"/>
              <a:t>Use the number of days calculation if you have a fixed area you know you want to graze, and you don’t really plan on subdividing it much.</a:t>
            </a:r>
          </a:p>
          <a:p>
            <a:endParaRPr lang="en-US"/>
          </a:p>
          <a:p>
            <a:r>
              <a:rPr lang="en-US"/>
              <a:t>Use the number of acres calculation if you want to decide how long your occupation period will be, and you need to know how big the paddocks will be, like with strip grazing.</a:t>
            </a:r>
          </a:p>
        </p:txBody>
      </p:sp>
      <p:sp>
        <p:nvSpPr>
          <p:cNvPr id="4" name="Slide Number Placeholder 3"/>
          <p:cNvSpPr>
            <a:spLocks noGrp="1"/>
          </p:cNvSpPr>
          <p:nvPr>
            <p:ph type="sldNum" sz="quarter" idx="5"/>
          </p:nvPr>
        </p:nvSpPr>
        <p:spPr/>
        <p:txBody>
          <a:bodyPr/>
          <a:lstStyle/>
          <a:p>
            <a:fld id="{97C5A2A9-2135-45E9-8DF0-C0F9AABDD828}" type="slidenum">
              <a:rPr lang="en-US" smtClean="0"/>
              <a:t>35</a:t>
            </a:fld>
            <a:endParaRPr lang="en-US"/>
          </a:p>
        </p:txBody>
      </p:sp>
    </p:spTree>
    <p:extLst>
      <p:ext uri="{BB962C8B-B14F-4D97-AF65-F5344CB8AC3E}">
        <p14:creationId xmlns:p14="http://schemas.microsoft.com/office/powerpoint/2010/main" val="9977144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So this is an example of just the last step (32 inch total height; 8 inch residual, 70% utilization; 200 – 1,350 lb. animals).  They had 3,612 lbs./acre of usable, air-dry forage.  They have a 40 acre parcel to graze.  Based on the production and animal demand, they could graze that 40 acres for 18 days.</a:t>
            </a:r>
          </a:p>
          <a:p>
            <a:endParaRPr lang="en-US"/>
          </a:p>
          <a:p>
            <a:r>
              <a:rPr lang="en-US"/>
              <a:t>But they didn’t want to graze that long but preferred to divide it up.  Based on their management, they could move every 5 days.  So to move every 5 days, they would need to have paddocks that are 11.2 acres in size.  This is about a ¼ of the 40 acres (if they had said 4 day occupations, it would have come out to 9 acres or a little less than ¼ of the total, so close to 4 even paddocks).</a:t>
            </a:r>
          </a:p>
        </p:txBody>
      </p:sp>
      <p:sp>
        <p:nvSpPr>
          <p:cNvPr id="4" name="Slide Number Placeholder 3"/>
          <p:cNvSpPr>
            <a:spLocks noGrp="1"/>
          </p:cNvSpPr>
          <p:nvPr>
            <p:ph type="sldNum" sz="quarter" idx="5"/>
          </p:nvPr>
        </p:nvSpPr>
        <p:spPr/>
        <p:txBody>
          <a:bodyPr/>
          <a:lstStyle/>
          <a:p>
            <a:fld id="{97C5A2A9-2135-45E9-8DF0-C0F9AABDD828}" type="slidenum">
              <a:rPr lang="en-US" smtClean="0"/>
              <a:t>36</a:t>
            </a:fld>
            <a:endParaRPr lang="en-US"/>
          </a:p>
        </p:txBody>
      </p:sp>
    </p:spTree>
    <p:extLst>
      <p:ext uri="{BB962C8B-B14F-4D97-AF65-F5344CB8AC3E}">
        <p14:creationId xmlns:p14="http://schemas.microsoft.com/office/powerpoint/2010/main" val="2234239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The drier the environment, the more important it is to leave lots of armor to protect &amp; feed the soil.  This is not a license for wetter or irrigated lands to take everything, rather it is a warning that damage in more brittle/fragile environments tends to take longer to heal.  </a:t>
            </a:r>
            <a:endParaRPr lang="en-US">
              <a:cs typeface="Calibri"/>
            </a:endParaRPr>
          </a:p>
        </p:txBody>
      </p:sp>
      <p:sp>
        <p:nvSpPr>
          <p:cNvPr id="4" name="Slide Number Placeholder 3"/>
          <p:cNvSpPr>
            <a:spLocks noGrp="1"/>
          </p:cNvSpPr>
          <p:nvPr>
            <p:ph type="sldNum" sz="quarter" idx="5"/>
          </p:nvPr>
        </p:nvSpPr>
        <p:spPr/>
        <p:txBody>
          <a:bodyPr/>
          <a:lstStyle/>
          <a:p>
            <a:fld id="{97C5A2A9-2135-45E9-8DF0-C0F9AABDD828}" type="slidenum">
              <a:rPr lang="en-US" smtClean="0"/>
              <a:t>37</a:t>
            </a:fld>
            <a:endParaRPr lang="en-US"/>
          </a:p>
        </p:txBody>
      </p:sp>
    </p:spTree>
    <p:extLst>
      <p:ext uri="{BB962C8B-B14F-4D97-AF65-F5344CB8AC3E}">
        <p14:creationId xmlns:p14="http://schemas.microsoft.com/office/powerpoint/2010/main" val="11542216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Keep in mind, this table shows potential lbs./acre of residue amounts that would be present with various amounts of residue cover.  This does not necessarily mean that we want all the residue we leave behind to be laying on the ground.  There are advantages to leave standing residual biomass after a grazing event as well.  The best end result would be a mix of standing residual and residue on the ground surface.</a:t>
            </a:r>
          </a:p>
          <a:p>
            <a:endParaRPr lang="en-US"/>
          </a:p>
          <a:p>
            <a:r>
              <a:rPr lang="en-US"/>
              <a:t>This table shows the amount of residue from certain crops based on a specific cover percentage. Percent cover begins at 30% because that is the minimum from a residue compliance standpoint. While the percent residue cover to residue weight values have been measured for corn, sorghum, soybean and small grains, we don’t have measured values for a diverse cover crop mix containing multiple species from three or four functional groups. To create values for the diverse mix column, the values in the middle two columns were averaged. </a:t>
            </a:r>
          </a:p>
          <a:p>
            <a:endParaRPr lang="en-US"/>
          </a:p>
          <a:p>
            <a:r>
              <a:rPr lang="en-US"/>
              <a:t>Starting at 30% ground cover, residue for the diverse mix is 765 </a:t>
            </a:r>
            <a:r>
              <a:rPr lang="en-US" err="1"/>
              <a:t>lbs</a:t>
            </a:r>
            <a:r>
              <a:rPr lang="en-US"/>
              <a:t>/ac. </a:t>
            </a:r>
            <a:r>
              <a:rPr lang="en-US" b="1"/>
              <a:t>But at 30% residue cover, what’s on the other 70%? The answer is </a:t>
            </a:r>
            <a:r>
              <a:rPr lang="en-US" b="1" u="sng"/>
              <a:t>nothing</a:t>
            </a:r>
            <a:r>
              <a:rPr lang="en-US" b="1"/>
              <a:t>! </a:t>
            </a:r>
            <a:r>
              <a:rPr lang="en-US" b="0"/>
              <a:t>Because of that, 30% residue cover shouldn’t be the minimum. </a:t>
            </a:r>
            <a:r>
              <a:rPr lang="en-US"/>
              <a:t>If we’re serious about improving soil health, then more residue cover is needed. A better residue cover percentage minimum that provides more soil cover with good grazing management is 50% which is nearly twice as much as 30%. If we use 50% cover as the minimum for a diverse mix, then 1,600 </a:t>
            </a:r>
            <a:r>
              <a:rPr lang="en-US" err="1"/>
              <a:t>lbs</a:t>
            </a:r>
            <a:r>
              <a:rPr lang="en-US"/>
              <a:t>/ac is needed after livestock leave the cover crop. </a:t>
            </a:r>
          </a:p>
          <a:p>
            <a:endParaRPr lang="en-US"/>
          </a:p>
          <a:p>
            <a:r>
              <a:rPr lang="en-US"/>
              <a:t>Source: Corn and Soybeans Crop Residue Management Guide, Natural Resources Conservation Service</a:t>
            </a:r>
          </a:p>
          <a:p>
            <a:endParaRPr lang="en-US"/>
          </a:p>
          <a:p>
            <a:r>
              <a:rPr lang="en-US"/>
              <a:t>https://efotg.sc.egov.usda.gov/references/public/WA/A.12_Corn&amp;SoybeanCrop_ResidueManagementGuide.pdf</a:t>
            </a:r>
          </a:p>
          <a:p>
            <a:endParaRPr lang="en-US"/>
          </a:p>
        </p:txBody>
      </p:sp>
      <p:sp>
        <p:nvSpPr>
          <p:cNvPr id="4" name="Slide Number Placeholder 3"/>
          <p:cNvSpPr>
            <a:spLocks noGrp="1"/>
          </p:cNvSpPr>
          <p:nvPr>
            <p:ph type="sldNum" sz="quarter" idx="5"/>
          </p:nvPr>
        </p:nvSpPr>
        <p:spPr/>
        <p:txBody>
          <a:bodyPr/>
          <a:lstStyle/>
          <a:p>
            <a:fld id="{97C5A2A9-2135-45E9-8DF0-C0F9AABDD828}" type="slidenum">
              <a:rPr lang="en-US" smtClean="0"/>
              <a:t>38</a:t>
            </a:fld>
            <a:endParaRPr lang="en-US"/>
          </a:p>
        </p:txBody>
      </p:sp>
    </p:spTree>
    <p:extLst>
      <p:ext uri="{BB962C8B-B14F-4D97-AF65-F5344CB8AC3E}">
        <p14:creationId xmlns:p14="http://schemas.microsoft.com/office/powerpoint/2010/main" val="21747698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90000"/>
              </a:lnSpc>
              <a:spcBef>
                <a:spcPts val="1000"/>
              </a:spcBef>
            </a:pPr>
            <a:r>
              <a:rPr lang="en-US"/>
              <a:t>After grazing, a good mix of residue trampled to the ground and standing residual biomass is ideal</a:t>
            </a:r>
          </a:p>
          <a:p>
            <a:pPr lvl="1">
              <a:lnSpc>
                <a:spcPct val="90000"/>
              </a:lnSpc>
              <a:spcBef>
                <a:spcPts val="500"/>
              </a:spcBef>
              <a:buChar char="•"/>
            </a:pPr>
            <a:r>
              <a:rPr lang="en-US"/>
              <a:t>Residue in contact with the soil surface provides physical and thermal protection to keep soil in place, protect surface aggregate structure, minimize compacting effect from livestock hooves, provide food and habitat for soil organisms, keep soil temperatures moderated, reduce evaporation</a:t>
            </a:r>
            <a:endParaRPr lang="en-US">
              <a:cs typeface="Calibri"/>
            </a:endParaRPr>
          </a:p>
          <a:p>
            <a:pPr lvl="1">
              <a:lnSpc>
                <a:spcPct val="90000"/>
              </a:lnSpc>
              <a:spcBef>
                <a:spcPts val="500"/>
              </a:spcBef>
              <a:buChar char="•"/>
            </a:pPr>
            <a:r>
              <a:rPr lang="en-US"/>
              <a:t>Standing residual biomass provide cover/shelter for animals, habitat for some birds and insects, and provides for greater obstruction of wind and more snow catch</a:t>
            </a:r>
            <a:endParaRPr lang="en-US">
              <a:cs typeface="Calibri"/>
            </a:endParaRPr>
          </a:p>
          <a:p>
            <a:pPr>
              <a:lnSpc>
                <a:spcPct val="90000"/>
              </a:lnSpc>
              <a:spcBef>
                <a:spcPts val="1000"/>
              </a:spcBef>
            </a:pPr>
            <a:r>
              <a:rPr lang="en-US"/>
              <a:t>Even manure/urine distribution over entire field</a:t>
            </a:r>
            <a:endParaRPr lang="en-US">
              <a:cs typeface="Calibri"/>
            </a:endParaRPr>
          </a:p>
          <a:p>
            <a:pPr lvl="1">
              <a:lnSpc>
                <a:spcPct val="90000"/>
              </a:lnSpc>
              <a:spcBef>
                <a:spcPts val="500"/>
              </a:spcBef>
              <a:buChar char="•"/>
            </a:pPr>
            <a:r>
              <a:rPr lang="en-US"/>
              <a:t>Reduces excessive nutrients near water/mineral locations</a:t>
            </a:r>
            <a:endParaRPr lang="en-US">
              <a:cs typeface="Calibri"/>
            </a:endParaRPr>
          </a:p>
          <a:p>
            <a:pPr lvl="1">
              <a:lnSpc>
                <a:spcPct val="90000"/>
              </a:lnSpc>
              <a:spcBef>
                <a:spcPts val="500"/>
              </a:spcBef>
              <a:buChar char="•"/>
            </a:pPr>
            <a:r>
              <a:rPr lang="en-US"/>
              <a:t>Provides more even growth of the next cash crop</a:t>
            </a:r>
            <a:endParaRPr lang="en-US">
              <a:cs typeface="Calibri"/>
            </a:endParaRPr>
          </a:p>
        </p:txBody>
      </p:sp>
      <p:sp>
        <p:nvSpPr>
          <p:cNvPr id="4" name="Slide Number Placeholder 3"/>
          <p:cNvSpPr>
            <a:spLocks noGrp="1"/>
          </p:cNvSpPr>
          <p:nvPr>
            <p:ph type="sldNum" sz="quarter" idx="5"/>
          </p:nvPr>
        </p:nvSpPr>
        <p:spPr/>
        <p:txBody>
          <a:bodyPr/>
          <a:lstStyle/>
          <a:p>
            <a:fld id="{97C5A2A9-2135-45E9-8DF0-C0F9AABDD828}" type="slidenum">
              <a:rPr lang="en-US" smtClean="0"/>
              <a:t>39</a:t>
            </a:fld>
            <a:endParaRPr lang="en-US"/>
          </a:p>
        </p:txBody>
      </p:sp>
    </p:spTree>
    <p:extLst>
      <p:ext uri="{BB962C8B-B14F-4D97-AF65-F5344CB8AC3E}">
        <p14:creationId xmlns:p14="http://schemas.microsoft.com/office/powerpoint/2010/main" val="32333168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First, generally speaking grazing of cover crops is a very positive thing for animal production/health, however…</a:t>
            </a:r>
          </a:p>
          <a:p>
            <a:endParaRPr lang="en-US"/>
          </a:p>
          <a:p>
            <a:r>
              <a:rPr lang="en-US"/>
              <a:t>Rapid changes in diet quality can negatively impact short-term weight gains because the rumen microflora have not had time to adjust to the new balance between energy and protein in the diet.  Gradually introduce animals into the higher quality forage to reduce animal digestion problems and potential weight loss and illness.</a:t>
            </a:r>
          </a:p>
          <a:p>
            <a:endParaRPr lang="en-US"/>
          </a:p>
          <a:p>
            <a:r>
              <a:rPr lang="en-US"/>
              <a:t>Nitrates at high levels can cause difficulty breathing, staggering, and death (ammonium builds up in the blood and interferes with hemoglobin).  Can happen with rapid increases in nitrates, as after a drought-ending rain, or after a frost – avoid grazing for five days after these kind of events.  Nitrates tend to accumulate in the stems of grasses, so rotational grazing reduces the risk.</a:t>
            </a:r>
          </a:p>
          <a:p>
            <a:endParaRPr lang="en-US"/>
          </a:p>
          <a:p>
            <a:r>
              <a:rPr lang="en-US"/>
              <a:t>Prussic acid is a toxin that develops in new leaf material after the plant is stressed, as after rapid growth after a drought, or after a frost.  Sorghum and sorghum-</a:t>
            </a:r>
            <a:r>
              <a:rPr lang="en-US" err="1"/>
              <a:t>sudangrass</a:t>
            </a:r>
            <a:r>
              <a:rPr lang="en-US"/>
              <a:t> are the biggest culprits.  The BMR varieties are less susceptible to development of prussic acid.</a:t>
            </a:r>
          </a:p>
          <a:p>
            <a:endParaRPr lang="en-US"/>
          </a:p>
          <a:p>
            <a:r>
              <a:rPr lang="en-US"/>
              <a:t>Saponins are a chemical contained in some high-quality legumes such as alfalfa and white clover.  Best prevention is by dilution, including a lot of varieties of types of species in the mix.  Bloat blocks may be another option, or providing high fiber/low protein forages like straw, millet hulls, etc.</a:t>
            </a:r>
          </a:p>
          <a:p>
            <a:endParaRPr lang="en-US"/>
          </a:p>
          <a:p>
            <a:r>
              <a:rPr lang="en-US"/>
              <a:t>“Wheat bloat” is bloat caused by rapidly growing cereal grains in the spring.  Limiting intake of susceptible animals is the best solution, or limiting intake through intensive management.</a:t>
            </a:r>
          </a:p>
          <a:p>
            <a:endParaRPr lang="en-US"/>
          </a:p>
          <a:p>
            <a:r>
              <a:rPr lang="en-US"/>
              <a:t>Brassicas can cause several disorders including </a:t>
            </a:r>
            <a:r>
              <a:rPr lang="en-US" err="1"/>
              <a:t>polioencephalomalcia</a:t>
            </a:r>
            <a:r>
              <a:rPr lang="en-US"/>
              <a:t>, hemolytic anemia (mainly with kale), pulmonary emphysema, nitrate poisoning, bloat, and metabolic problems (</a:t>
            </a:r>
            <a:r>
              <a:rPr lang="en-US" err="1"/>
              <a:t>glucosinolates</a:t>
            </a:r>
            <a:r>
              <a:rPr lang="en-US"/>
              <a:t>).  Limiting the cover crop mix to 75% or less of the brassicas in the mix should greatly reduce the risk of these disorders from developing.  Generally making mixes 50% or greater grasses will reduce most issues.  If grazing a mix heavy with brassicas:  1) introduce animals slowly, 2) do not turn hungry animals into a brassica dominated stand, feed 2 to 3 pounds of hay or straw per animal each day, and 3) limit brassicas to 75% or less of mix.</a:t>
            </a:r>
          </a:p>
          <a:p>
            <a:endParaRPr lang="en-US"/>
          </a:p>
          <a:p>
            <a:r>
              <a:rPr lang="en-US"/>
              <a:t>The best solution for all of these issues is by 1) having a diverse mix of cover crop types, and 2) balancing the diet by providing other feedstuffs or feeding opportunities, like medium quality hay or making pasture available while on cover crops.  Planting poorer areas into perennial grasses within the crop field is another way to allow the animals to balance their own diet.  Cover crop mixes dominated by grass species is usually the best option for grazing ruminants.</a:t>
            </a:r>
          </a:p>
          <a:p>
            <a:endParaRPr lang="en-US"/>
          </a:p>
          <a:p>
            <a:r>
              <a:rPr lang="en-US"/>
              <a:t>Above information from Forage Brassicas for Winter Grazing Systems, Mississippi State University Extension, Publication Number:  P2845</a:t>
            </a:r>
          </a:p>
        </p:txBody>
      </p:sp>
      <p:sp>
        <p:nvSpPr>
          <p:cNvPr id="4" name="Slide Number Placeholder 3"/>
          <p:cNvSpPr>
            <a:spLocks noGrp="1"/>
          </p:cNvSpPr>
          <p:nvPr>
            <p:ph type="sldNum" sz="quarter" idx="5"/>
          </p:nvPr>
        </p:nvSpPr>
        <p:spPr/>
        <p:txBody>
          <a:bodyPr/>
          <a:lstStyle/>
          <a:p>
            <a:fld id="{97C5A2A9-2135-45E9-8DF0-C0F9AABDD828}" type="slidenum">
              <a:rPr lang="en-US" smtClean="0"/>
              <a:t>40</a:t>
            </a:fld>
            <a:endParaRPr lang="en-US"/>
          </a:p>
        </p:txBody>
      </p:sp>
    </p:spTree>
    <p:extLst>
      <p:ext uri="{BB962C8B-B14F-4D97-AF65-F5344CB8AC3E}">
        <p14:creationId xmlns:p14="http://schemas.microsoft.com/office/powerpoint/2010/main" val="4361538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cs typeface="Calibri"/>
              </a:rPr>
              <a:t>opportunity to improve in our precious cropland, showing tillage and over grazing</a:t>
            </a:r>
          </a:p>
          <a:p>
            <a:r>
              <a:rPr lang="en-US">
                <a:cs typeface="Calibri"/>
              </a:rPr>
              <a:t>What do you see?</a:t>
            </a:r>
          </a:p>
          <a:p>
            <a:r>
              <a:rPr lang="en-US">
                <a:cs typeface="Calibri"/>
              </a:rPr>
              <a:t>What principle of SH is not being  implemented</a:t>
            </a:r>
          </a:p>
        </p:txBody>
      </p:sp>
      <p:sp>
        <p:nvSpPr>
          <p:cNvPr id="4" name="Slide Number Placeholder 3"/>
          <p:cNvSpPr>
            <a:spLocks noGrp="1"/>
          </p:cNvSpPr>
          <p:nvPr>
            <p:ph type="sldNum" sz="quarter" idx="5"/>
          </p:nvPr>
        </p:nvSpPr>
        <p:spPr/>
        <p:txBody>
          <a:bodyPr/>
          <a:lstStyle/>
          <a:p>
            <a:fld id="{97C5A2A9-2135-45E9-8DF0-C0F9AABDD828}" type="slidenum">
              <a:rPr lang="en-US" smtClean="0"/>
              <a:t>41</a:t>
            </a:fld>
            <a:endParaRPr lang="en-US"/>
          </a:p>
        </p:txBody>
      </p:sp>
    </p:spTree>
    <p:extLst>
      <p:ext uri="{BB962C8B-B14F-4D97-AF65-F5344CB8AC3E}">
        <p14:creationId xmlns:p14="http://schemas.microsoft.com/office/powerpoint/2010/main" val="8266090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cs typeface="Calibri"/>
              </a:rPr>
              <a:t>In range science, we agree that a mature 1,000 pound beef cow need 912 pounds of dry matter forage intake per month (presuming adequate quality – protein/energy).  That 1,000 pound animal's forage requirement for 30 days equals 1 animal unit month (AUM).  To put that in terms as this chart shows, 912 pounds/30 days=30.4 pounds per day (for 1,000 pound animals).  1200 pounds = 1.15-1.2 AU and 1400 pounds = 1.3-1.4 AU.  The math doesn't correlate in a straight line as animal weight increases, but suffice it to say that </a:t>
            </a:r>
            <a:r>
              <a:rPr lang="en-US"/>
              <a:t>larger animals require more groceries than smaller ones!  Not only do they require more volume of feed, they need more of the crude protein and energy.</a:t>
            </a:r>
            <a:endParaRPr lang="en-US">
              <a:cs typeface="Calibri"/>
            </a:endParaRPr>
          </a:p>
        </p:txBody>
      </p:sp>
      <p:sp>
        <p:nvSpPr>
          <p:cNvPr id="4" name="Slide Number Placeholder 3"/>
          <p:cNvSpPr>
            <a:spLocks noGrp="1"/>
          </p:cNvSpPr>
          <p:nvPr>
            <p:ph type="sldNum" sz="quarter" idx="5"/>
          </p:nvPr>
        </p:nvSpPr>
        <p:spPr/>
        <p:txBody>
          <a:bodyPr/>
          <a:lstStyle/>
          <a:p>
            <a:fld id="{97C5A2A9-2135-45E9-8DF0-C0F9AABDD828}" type="slidenum">
              <a:rPr lang="en-US" smtClean="0"/>
              <a:t>43</a:t>
            </a:fld>
            <a:endParaRPr lang="en-US"/>
          </a:p>
        </p:txBody>
      </p:sp>
    </p:spTree>
    <p:extLst>
      <p:ext uri="{BB962C8B-B14F-4D97-AF65-F5344CB8AC3E}">
        <p14:creationId xmlns:p14="http://schemas.microsoft.com/office/powerpoint/2010/main" val="8767081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Total Digestible Nutrients</a:t>
            </a:r>
          </a:p>
          <a:p>
            <a:r>
              <a:rPr lang="en-US"/>
              <a:t>Digestible Organic Matter</a:t>
            </a:r>
          </a:p>
          <a:p>
            <a:r>
              <a:rPr lang="en-US"/>
              <a:t>Crude Protein</a:t>
            </a:r>
          </a:p>
          <a:p>
            <a:r>
              <a:rPr lang="en-US"/>
              <a:t>For a more definitive determination of diet quality, a forage quality analysis of the standing forage can give you a really good gauge of likely animal performance.  Most forage quality tests will list TDN – to do this analysis you need to convert TDN to DOM.  Divide TDN by 1.05 to get a rough value on DOM.  Then divide the DOM value by the crude protein (CP) value to arrive at the ratio.  The researcher who came up with this information, Dr. Jerry </a:t>
            </a:r>
            <a:r>
              <a:rPr lang="en-US" err="1"/>
              <a:t>Steuth</a:t>
            </a:r>
            <a:r>
              <a:rPr lang="en-US"/>
              <a:t>, said that this can range up to a value of 8 with the animals still gaining some weight, so a range of 4-8 is likely acceptable.  Also, generally speaking, a CP value of less than 7 will often result in cattle not gaining weight, but it also depends on the energy (DOM) levels in the feed.</a:t>
            </a:r>
          </a:p>
          <a:p>
            <a:endParaRPr lang="en-US"/>
          </a:p>
          <a:p>
            <a:r>
              <a:rPr lang="en-US"/>
              <a:t>BUN and MUN stands for blood urea nitrogen and milk urea nitrogen which means there is excess nitrogen in the blood and milk, causing the animal to use resources to excrete the excess amounts.  These can also interfere with the uterine environment and reduce fertility, and can interfere with hemoglobin and increase the risk of anemia.</a:t>
            </a:r>
          </a:p>
          <a:p>
            <a:endParaRPr lang="en-US"/>
          </a:p>
          <a:p>
            <a:r>
              <a:rPr lang="en-US"/>
              <a:t>Source: Result Demonstration Report – 2013 Nutritional Balance Analyzer (NUTBAL) Demonstration, Texas A&amp;M AgriLife Extension</a:t>
            </a:r>
          </a:p>
          <a:p>
            <a:r>
              <a:rPr lang="en-US"/>
              <a:t>https://agrilife.org/westresults/files/2013/03/2013-Nutritional-Balance-Analyzer-Demonstration_Sterling-County.pdf</a:t>
            </a:r>
          </a:p>
          <a:p>
            <a:endParaRPr lang="en-US"/>
          </a:p>
          <a:p>
            <a:endParaRPr lang="en-US"/>
          </a:p>
        </p:txBody>
      </p:sp>
      <p:sp>
        <p:nvSpPr>
          <p:cNvPr id="4" name="Slide Number Placeholder 3"/>
          <p:cNvSpPr>
            <a:spLocks noGrp="1"/>
          </p:cNvSpPr>
          <p:nvPr>
            <p:ph type="sldNum" sz="quarter" idx="5"/>
          </p:nvPr>
        </p:nvSpPr>
        <p:spPr/>
        <p:txBody>
          <a:bodyPr/>
          <a:lstStyle/>
          <a:p>
            <a:fld id="{97C5A2A9-2135-45E9-8DF0-C0F9AABDD828}" type="slidenum">
              <a:rPr lang="en-US" smtClean="0"/>
              <a:t>44</a:t>
            </a:fld>
            <a:endParaRPr lang="en-US"/>
          </a:p>
        </p:txBody>
      </p:sp>
    </p:spTree>
    <p:extLst>
      <p:ext uri="{BB962C8B-B14F-4D97-AF65-F5344CB8AC3E}">
        <p14:creationId xmlns:p14="http://schemas.microsoft.com/office/powerpoint/2010/main" val="807123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cs typeface="Calibri"/>
              </a:rPr>
              <a:t>Suggest having students list challenges that may be present in the mind of landowners THEN bring up the list to highlight others they may not have thought of.</a:t>
            </a:r>
          </a:p>
        </p:txBody>
      </p:sp>
      <p:sp>
        <p:nvSpPr>
          <p:cNvPr id="4" name="Slide Number Placeholder 3"/>
          <p:cNvSpPr>
            <a:spLocks noGrp="1"/>
          </p:cNvSpPr>
          <p:nvPr>
            <p:ph type="sldNum" sz="quarter" idx="5"/>
          </p:nvPr>
        </p:nvSpPr>
        <p:spPr/>
        <p:txBody>
          <a:bodyPr/>
          <a:lstStyle/>
          <a:p>
            <a:fld id="{97C5A2A9-2135-45E9-8DF0-C0F9AABDD828}" type="slidenum">
              <a:rPr lang="en-US" smtClean="0"/>
              <a:t>4</a:t>
            </a:fld>
            <a:endParaRPr lang="en-US"/>
          </a:p>
        </p:txBody>
      </p:sp>
    </p:spTree>
    <p:extLst>
      <p:ext uri="{BB962C8B-B14F-4D97-AF65-F5344CB8AC3E}">
        <p14:creationId xmlns:p14="http://schemas.microsoft.com/office/powerpoint/2010/main" val="32325497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Dairyland </a:t>
            </a:r>
            <a:r>
              <a:rPr lang="en-US" err="1"/>
              <a:t>inc</a:t>
            </a:r>
            <a:r>
              <a:rPr lang="en-US"/>
              <a:t> did</a:t>
            </a:r>
            <a:r>
              <a:rPr lang="en-US" baseline="0"/>
              <a:t> feed analysis</a:t>
            </a:r>
          </a:p>
          <a:p>
            <a:r>
              <a:rPr lang="en-US" baseline="0"/>
              <a:t>Relative feed value, RFV = 150 is dairy quality hay, 100 = full bloom alfalfa</a:t>
            </a:r>
            <a:endParaRPr lang="en-US" baseline="0">
              <a:cs typeface="Calibri"/>
            </a:endParaRPr>
          </a:p>
          <a:p>
            <a:r>
              <a:rPr lang="en-US">
                <a:cs typeface="Calibri"/>
              </a:rPr>
              <a:t>The bottom half of these species are all significantly lower quality than the top ½ of growth therefore animal performance will be significantly better if feeding the critter tops and the soil bottoms.</a:t>
            </a:r>
          </a:p>
        </p:txBody>
      </p:sp>
      <p:sp>
        <p:nvSpPr>
          <p:cNvPr id="4" name="Slide Number Placeholder 3"/>
          <p:cNvSpPr>
            <a:spLocks noGrp="1"/>
          </p:cNvSpPr>
          <p:nvPr>
            <p:ph type="sldNum" sz="quarter" idx="10"/>
          </p:nvPr>
        </p:nvSpPr>
        <p:spPr/>
        <p:txBody>
          <a:bodyPr/>
          <a:lstStyle/>
          <a:p>
            <a:fld id="{027A1BD4-1506-4713-B74A-9F76B5550216}" type="slidenum">
              <a:rPr lang="en-US" smtClean="0">
                <a:solidFill>
                  <a:prstClr val="black"/>
                </a:solidFill>
              </a:rPr>
              <a:pPr/>
              <a:t>45</a:t>
            </a:fld>
            <a:endParaRPr lang="en-US">
              <a:solidFill>
                <a:prstClr val="black"/>
              </a:solidFill>
            </a:endParaRPr>
          </a:p>
        </p:txBody>
      </p:sp>
      <p:sp>
        <p:nvSpPr>
          <p:cNvPr id="5" name="Header Placeholder 4">
            <a:extLst>
              <a:ext uri="{FF2B5EF4-FFF2-40B4-BE49-F238E27FC236}">
                <a16:creationId xmlns:a16="http://schemas.microsoft.com/office/drawing/2014/main" id="{3DBC8FEF-BFE6-4AB8-A4C2-99CE52AAD646}"/>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15112474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cs typeface="Calibri"/>
              </a:rPr>
              <a:t>Which of these pats is showing (related to animal maintenance requirements)  a) too much protein/energy b) too little protein/energy and c) the Goldilocks effect---JUST RIGHT?</a:t>
            </a:r>
            <a:endParaRPr lang="en-US"/>
          </a:p>
          <a:p>
            <a:endParaRPr lang="en-US"/>
          </a:p>
          <a:p>
            <a:r>
              <a:rPr lang="en-US"/>
              <a:t>Source:  Noble Research Institute, Manure scoring determines supplementation needs, by Robert Wells, PhD (from their web page)</a:t>
            </a:r>
          </a:p>
          <a:p>
            <a:endParaRPr lang="en-US"/>
          </a:p>
          <a:p>
            <a:r>
              <a:rPr lang="en-US"/>
              <a:t>Note that it takes from 1-3 days for the consumed feed to pass all the way through, so what you’re seeing today could have been from their meal as much as three days ago.  It passes more quickly the higher the quality of the forage.</a:t>
            </a:r>
          </a:p>
        </p:txBody>
      </p:sp>
      <p:sp>
        <p:nvSpPr>
          <p:cNvPr id="4" name="Slide Number Placeholder 3"/>
          <p:cNvSpPr>
            <a:spLocks noGrp="1"/>
          </p:cNvSpPr>
          <p:nvPr>
            <p:ph type="sldNum" sz="quarter" idx="5"/>
          </p:nvPr>
        </p:nvSpPr>
        <p:spPr/>
        <p:txBody>
          <a:bodyPr/>
          <a:lstStyle/>
          <a:p>
            <a:fld id="{97C5A2A9-2135-45E9-8DF0-C0F9AABDD828}" type="slidenum">
              <a:rPr lang="en-US" smtClean="0"/>
              <a:t>46</a:t>
            </a:fld>
            <a:endParaRPr lang="en-US"/>
          </a:p>
        </p:txBody>
      </p:sp>
    </p:spTree>
    <p:extLst>
      <p:ext uri="{BB962C8B-B14F-4D97-AF65-F5344CB8AC3E}">
        <p14:creationId xmlns:p14="http://schemas.microsoft.com/office/powerpoint/2010/main" val="392485601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cs typeface="Calibri"/>
              </a:rPr>
              <a:t>Adaptive managing of cover crops can look different depending of the context of the operation, These are examples of grazing cove crop mixes during late fall to winter.  These examples also show grazing intensity utilizing electric fence.  </a:t>
            </a:r>
            <a:endParaRPr lang="en-US"/>
          </a:p>
          <a:p>
            <a:r>
              <a:rPr lang="en-US">
                <a:cs typeface="Calibri"/>
              </a:rPr>
              <a:t>a) operation economics</a:t>
            </a:r>
          </a:p>
          <a:p>
            <a:endParaRPr lang="en-US"/>
          </a:p>
          <a:p>
            <a:r>
              <a:rPr lang="en-US">
                <a:cs typeface="Calibri"/>
              </a:rPr>
              <a:t>c) </a:t>
            </a:r>
            <a:r>
              <a:rPr lang="en-US" err="1">
                <a:cs typeface="Calibri"/>
              </a:rPr>
              <a:t>graz</a:t>
            </a:r>
          </a:p>
        </p:txBody>
      </p:sp>
      <p:sp>
        <p:nvSpPr>
          <p:cNvPr id="4" name="Slide Number Placeholder 3"/>
          <p:cNvSpPr>
            <a:spLocks noGrp="1"/>
          </p:cNvSpPr>
          <p:nvPr>
            <p:ph type="sldNum" sz="quarter" idx="5"/>
          </p:nvPr>
        </p:nvSpPr>
        <p:spPr/>
        <p:txBody>
          <a:bodyPr/>
          <a:lstStyle/>
          <a:p>
            <a:fld id="{97C5A2A9-2135-45E9-8DF0-C0F9AABDD828}" type="slidenum">
              <a:rPr lang="en-US" smtClean="0"/>
              <a:t>48</a:t>
            </a:fld>
            <a:endParaRPr lang="en-US"/>
          </a:p>
        </p:txBody>
      </p:sp>
    </p:spTree>
    <p:extLst>
      <p:ext uri="{BB962C8B-B14F-4D97-AF65-F5344CB8AC3E}">
        <p14:creationId xmlns:p14="http://schemas.microsoft.com/office/powerpoint/2010/main" val="48961870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cs typeface="Calibri"/>
              </a:rPr>
              <a:t>This activity concept is to help students connect to the value of creating a high density/short duration grazing scenario versus long graze periods with high animal selection capability.</a:t>
            </a:r>
            <a:endParaRPr lang="en-US"/>
          </a:p>
          <a:p>
            <a:r>
              <a:rPr lang="en-US">
                <a:cs typeface="Calibri"/>
              </a:rPr>
              <a:t>Build two paddocks with twine to represent boundaries on the ground.  1 represents whole field grazing, the other will utilize "daily" moves to keep animals on high quality forage.  Candy represents "food" for animals.  </a:t>
            </a:r>
          </a:p>
          <a:p>
            <a:r>
              <a:rPr lang="en-US">
                <a:cs typeface="Calibri"/>
              </a:rPr>
              <a:t>10 second intervals = 1 day.  Objective is to gather as much food as possible in each 10 second timeframe. </a:t>
            </a:r>
          </a:p>
          <a:p>
            <a:endParaRPr lang="en-US">
              <a:cs typeface="Calibri"/>
            </a:endParaRPr>
          </a:p>
        </p:txBody>
      </p:sp>
      <p:sp>
        <p:nvSpPr>
          <p:cNvPr id="4" name="Slide Number Placeholder 3"/>
          <p:cNvSpPr>
            <a:spLocks noGrp="1"/>
          </p:cNvSpPr>
          <p:nvPr>
            <p:ph type="sldNum" sz="quarter" idx="5"/>
          </p:nvPr>
        </p:nvSpPr>
        <p:spPr/>
        <p:txBody>
          <a:bodyPr/>
          <a:lstStyle/>
          <a:p>
            <a:fld id="{97C5A2A9-2135-45E9-8DF0-C0F9AABDD828}" type="slidenum">
              <a:rPr lang="en-US" smtClean="0"/>
              <a:t>49</a:t>
            </a:fld>
            <a:endParaRPr lang="en-US"/>
          </a:p>
        </p:txBody>
      </p:sp>
    </p:spTree>
    <p:extLst>
      <p:ext uri="{BB962C8B-B14F-4D97-AF65-F5344CB8AC3E}">
        <p14:creationId xmlns:p14="http://schemas.microsoft.com/office/powerpoint/2010/main" val="252150195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cs typeface="Calibri"/>
              </a:rPr>
              <a:t>Various examples of using electric fence</a:t>
            </a:r>
          </a:p>
        </p:txBody>
      </p:sp>
      <p:sp>
        <p:nvSpPr>
          <p:cNvPr id="4" name="Slide Number Placeholder 3"/>
          <p:cNvSpPr>
            <a:spLocks noGrp="1"/>
          </p:cNvSpPr>
          <p:nvPr>
            <p:ph type="sldNum" sz="quarter" idx="5"/>
          </p:nvPr>
        </p:nvSpPr>
        <p:spPr/>
        <p:txBody>
          <a:bodyPr/>
          <a:lstStyle/>
          <a:p>
            <a:fld id="{97C5A2A9-2135-45E9-8DF0-C0F9AABDD828}" type="slidenum">
              <a:rPr lang="en-US" smtClean="0"/>
              <a:t>50</a:t>
            </a:fld>
            <a:endParaRPr lang="en-US"/>
          </a:p>
        </p:txBody>
      </p:sp>
    </p:spTree>
    <p:extLst>
      <p:ext uri="{BB962C8B-B14F-4D97-AF65-F5344CB8AC3E}">
        <p14:creationId xmlns:p14="http://schemas.microsoft.com/office/powerpoint/2010/main" val="4481697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cs typeface="Calibri"/>
              </a:rPr>
              <a:t>Veterans of electric fencing say to move the decimal point on the distance rating for chargers.  Move it one spot to the left.  For instance, a 10-mile charger is good for 1 mile for highest efficacy.</a:t>
            </a:r>
          </a:p>
          <a:p>
            <a:r>
              <a:rPr lang="en-US">
                <a:cs typeface="Calibri"/>
              </a:rPr>
              <a:t>Per Jim Gerrish, "1 joule is typically good for 1-mile."</a:t>
            </a:r>
          </a:p>
          <a:p>
            <a:endParaRPr lang="en-US">
              <a:cs typeface="Calibri"/>
            </a:endParaRPr>
          </a:p>
          <a:p>
            <a:r>
              <a:rPr lang="en-US">
                <a:cs typeface="Calibri"/>
              </a:rPr>
              <a:t>Batch latch gate opener</a:t>
            </a:r>
          </a:p>
          <a:p>
            <a:r>
              <a:rPr lang="en-US">
                <a:cs typeface="Calibri"/>
              </a:rPr>
              <a:t>Grounding rods</a:t>
            </a:r>
          </a:p>
        </p:txBody>
      </p:sp>
      <p:sp>
        <p:nvSpPr>
          <p:cNvPr id="4" name="Slide Number Placeholder 3"/>
          <p:cNvSpPr>
            <a:spLocks noGrp="1"/>
          </p:cNvSpPr>
          <p:nvPr>
            <p:ph type="sldNum" sz="quarter" idx="5"/>
          </p:nvPr>
        </p:nvSpPr>
        <p:spPr/>
        <p:txBody>
          <a:bodyPr/>
          <a:lstStyle/>
          <a:p>
            <a:fld id="{97C5A2A9-2135-45E9-8DF0-C0F9AABDD828}" type="slidenum">
              <a:rPr lang="en-US" smtClean="0"/>
              <a:t>51</a:t>
            </a:fld>
            <a:endParaRPr lang="en-US"/>
          </a:p>
        </p:txBody>
      </p:sp>
    </p:spTree>
    <p:extLst>
      <p:ext uri="{BB962C8B-B14F-4D97-AF65-F5344CB8AC3E}">
        <p14:creationId xmlns:p14="http://schemas.microsoft.com/office/powerpoint/2010/main" val="265758308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90000"/>
              </a:lnSpc>
              <a:spcBef>
                <a:spcPts val="1000"/>
              </a:spcBef>
            </a:pPr>
            <a:r>
              <a:rPr lang="en-US"/>
              <a:t>Above-ground pipeline</a:t>
            </a:r>
          </a:p>
          <a:p>
            <a:pPr marL="971550" lvl="1" indent="-285750">
              <a:lnSpc>
                <a:spcPct val="90000"/>
              </a:lnSpc>
              <a:spcBef>
                <a:spcPts val="500"/>
              </a:spcBef>
              <a:buFont typeface="Arial"/>
              <a:buChar char="•"/>
            </a:pPr>
            <a:r>
              <a:rPr lang="en-US"/>
              <a:t>Use high density polyethylene pipe (HDPE) – consider using the next size larger than what is required</a:t>
            </a:r>
            <a:endParaRPr lang="en-US">
              <a:cs typeface="Calibri"/>
            </a:endParaRPr>
          </a:p>
          <a:p>
            <a:pPr marL="971550" lvl="1" indent="-285750">
              <a:lnSpc>
                <a:spcPct val="90000"/>
              </a:lnSpc>
              <a:spcBef>
                <a:spcPts val="500"/>
              </a:spcBef>
              <a:buFont typeface="Arial"/>
              <a:buChar char="•"/>
            </a:pPr>
            <a:r>
              <a:rPr lang="en-US"/>
              <a:t>Not recommended to use as a delivery line between systems or between the source and the system</a:t>
            </a:r>
            <a:endParaRPr lang="en-US">
              <a:cs typeface="Calibri"/>
            </a:endParaRPr>
          </a:p>
          <a:p>
            <a:pPr marL="971550" lvl="1" indent="-285750">
              <a:lnSpc>
                <a:spcPct val="90000"/>
              </a:lnSpc>
              <a:spcBef>
                <a:spcPts val="500"/>
              </a:spcBef>
              <a:buFont typeface="Arial"/>
              <a:buChar char="•"/>
            </a:pPr>
            <a:r>
              <a:rPr lang="en-US"/>
              <a:t>Many people prefer to go with buried systems – may be able to use above-ground until “kinks” get worked out and then go with buried later</a:t>
            </a:r>
            <a:endParaRPr lang="en-US">
              <a:cs typeface="Calibri"/>
            </a:endParaRPr>
          </a:p>
          <a:p>
            <a:pPr>
              <a:lnSpc>
                <a:spcPct val="90000"/>
              </a:lnSpc>
              <a:spcBef>
                <a:spcPts val="1000"/>
              </a:spcBef>
            </a:pPr>
            <a:r>
              <a:rPr lang="en-US"/>
              <a:t>Portable tanks</a:t>
            </a:r>
            <a:endParaRPr lang="en-US">
              <a:cs typeface="Calibri"/>
            </a:endParaRPr>
          </a:p>
          <a:p>
            <a:pPr marL="971550" lvl="1" indent="-285750">
              <a:lnSpc>
                <a:spcPct val="90000"/>
              </a:lnSpc>
              <a:spcBef>
                <a:spcPts val="500"/>
              </a:spcBef>
              <a:buFont typeface="Arial"/>
              <a:buChar char="•"/>
            </a:pPr>
            <a:r>
              <a:rPr lang="en-US"/>
              <a:t>Again purchase high quality products</a:t>
            </a:r>
            <a:endParaRPr lang="en-US">
              <a:cs typeface="Calibri"/>
            </a:endParaRPr>
          </a:p>
          <a:p>
            <a:pPr marL="971550" lvl="1" indent="-285750">
              <a:lnSpc>
                <a:spcPct val="90000"/>
              </a:lnSpc>
              <a:spcBef>
                <a:spcPts val="500"/>
              </a:spcBef>
              <a:buFont typeface="Arial"/>
              <a:buChar char="•"/>
            </a:pPr>
            <a:r>
              <a:rPr lang="en-US"/>
              <a:t>Utilize quick-couplers to connect tanks</a:t>
            </a:r>
            <a:endParaRPr lang="en-US">
              <a:cs typeface="Calibri"/>
            </a:endParaRPr>
          </a:p>
          <a:p>
            <a:pPr marL="971550" lvl="1" indent="-285750">
              <a:lnSpc>
                <a:spcPct val="90000"/>
              </a:lnSpc>
              <a:spcBef>
                <a:spcPts val="500"/>
              </a:spcBef>
              <a:buFont typeface="Arial"/>
              <a:buChar char="•"/>
            </a:pPr>
            <a:r>
              <a:rPr lang="en-US"/>
              <a:t>Can be of own design/configuration</a:t>
            </a:r>
          </a:p>
        </p:txBody>
      </p:sp>
      <p:sp>
        <p:nvSpPr>
          <p:cNvPr id="4" name="Slide Number Placeholder 3"/>
          <p:cNvSpPr>
            <a:spLocks noGrp="1"/>
          </p:cNvSpPr>
          <p:nvPr>
            <p:ph type="sldNum" sz="quarter" idx="5"/>
          </p:nvPr>
        </p:nvSpPr>
        <p:spPr/>
        <p:txBody>
          <a:bodyPr/>
          <a:lstStyle/>
          <a:p>
            <a:fld id="{97C5A2A9-2135-45E9-8DF0-C0F9AABDD828}" type="slidenum">
              <a:rPr lang="en-US" smtClean="0"/>
              <a:t>52</a:t>
            </a:fld>
            <a:endParaRPr lang="en-US"/>
          </a:p>
        </p:txBody>
      </p:sp>
    </p:spTree>
    <p:extLst>
      <p:ext uri="{BB962C8B-B14F-4D97-AF65-F5344CB8AC3E}">
        <p14:creationId xmlns:p14="http://schemas.microsoft.com/office/powerpoint/2010/main" val="428694104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cs typeface="Calibri"/>
              </a:rPr>
              <a:t>Note the round tank on the left of this photo.  There is a shallow trough at the base for livestock consumption.  The taller center is on-site storage for low-flow sources or high number of animals served.  This particular one is even mobile (when empty) with a </a:t>
            </a:r>
            <a:r>
              <a:rPr lang="en-US" err="1">
                <a:cs typeface="Calibri"/>
              </a:rPr>
              <a:t>skidsteer</a:t>
            </a:r>
            <a:r>
              <a:rPr lang="en-US">
                <a:cs typeface="Calibri"/>
              </a:rPr>
              <a:t> plate.</a:t>
            </a:r>
          </a:p>
        </p:txBody>
      </p:sp>
      <p:sp>
        <p:nvSpPr>
          <p:cNvPr id="4" name="Slide Number Placeholder 3"/>
          <p:cNvSpPr>
            <a:spLocks noGrp="1"/>
          </p:cNvSpPr>
          <p:nvPr>
            <p:ph type="sldNum" sz="quarter" idx="5"/>
          </p:nvPr>
        </p:nvSpPr>
        <p:spPr/>
        <p:txBody>
          <a:bodyPr/>
          <a:lstStyle/>
          <a:p>
            <a:fld id="{97C5A2A9-2135-45E9-8DF0-C0F9AABDD828}" type="slidenum">
              <a:rPr lang="en-US" smtClean="0"/>
              <a:t>53</a:t>
            </a:fld>
            <a:endParaRPr lang="en-US"/>
          </a:p>
        </p:txBody>
      </p:sp>
    </p:spTree>
    <p:extLst>
      <p:ext uri="{BB962C8B-B14F-4D97-AF65-F5344CB8AC3E}">
        <p14:creationId xmlns:p14="http://schemas.microsoft.com/office/powerpoint/2010/main" val="70825866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cs typeface="Calibri"/>
              </a:rPr>
              <a:t>Water source RECHARGE RATE dictates how many livestock can be watered on any given system.</a:t>
            </a:r>
          </a:p>
        </p:txBody>
      </p:sp>
      <p:sp>
        <p:nvSpPr>
          <p:cNvPr id="4" name="Slide Number Placeholder 3"/>
          <p:cNvSpPr>
            <a:spLocks noGrp="1"/>
          </p:cNvSpPr>
          <p:nvPr>
            <p:ph type="sldNum" sz="quarter" idx="5"/>
          </p:nvPr>
        </p:nvSpPr>
        <p:spPr/>
        <p:txBody>
          <a:bodyPr/>
          <a:lstStyle/>
          <a:p>
            <a:fld id="{97C5A2A9-2135-45E9-8DF0-C0F9AABDD828}" type="slidenum">
              <a:rPr lang="en-US" smtClean="0"/>
              <a:t>54</a:t>
            </a:fld>
            <a:endParaRPr lang="en-US"/>
          </a:p>
        </p:txBody>
      </p:sp>
    </p:spTree>
    <p:extLst>
      <p:ext uri="{BB962C8B-B14F-4D97-AF65-F5344CB8AC3E}">
        <p14:creationId xmlns:p14="http://schemas.microsoft.com/office/powerpoint/2010/main" val="360207327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This app was developed by the SD Soil Health Coalition.  It isn’t available from your regular sources (iTunes Store or Google Play).  It is available to download to your phone through the link in the QR Code, or can be found at </a:t>
            </a:r>
            <a:r>
              <a:rPr lang="en-US">
                <a:hlinkClick r:id="rId3"/>
              </a:rPr>
              <a:t>www.sdsoilhealthcoalition.org</a:t>
            </a:r>
            <a:r>
              <a:rPr lang="en-US"/>
              <a:t> under Technical Resources, Grazing Cover Crops Worksheet.  "Download mobile app/use online calculator" </a:t>
            </a:r>
          </a:p>
        </p:txBody>
      </p:sp>
      <p:sp>
        <p:nvSpPr>
          <p:cNvPr id="4" name="Slide Number Placeholder 3"/>
          <p:cNvSpPr>
            <a:spLocks noGrp="1"/>
          </p:cNvSpPr>
          <p:nvPr>
            <p:ph type="sldNum" sz="quarter" idx="5"/>
          </p:nvPr>
        </p:nvSpPr>
        <p:spPr/>
        <p:txBody>
          <a:bodyPr/>
          <a:lstStyle/>
          <a:p>
            <a:fld id="{97C5A2A9-2135-45E9-8DF0-C0F9AABDD828}" type="slidenum">
              <a:rPr lang="en-US" smtClean="0"/>
              <a:t>55</a:t>
            </a:fld>
            <a:endParaRPr lang="en-US"/>
          </a:p>
        </p:txBody>
      </p:sp>
    </p:spTree>
    <p:extLst>
      <p:ext uri="{BB962C8B-B14F-4D97-AF65-F5344CB8AC3E}">
        <p14:creationId xmlns:p14="http://schemas.microsoft.com/office/powerpoint/2010/main" val="5803485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cs typeface="Calibri"/>
              </a:rPr>
              <a:t>Some of the 340 purposes allow mechanical harvest or grazing and some DO NOT.</a:t>
            </a:r>
          </a:p>
        </p:txBody>
      </p:sp>
      <p:sp>
        <p:nvSpPr>
          <p:cNvPr id="4" name="Slide Number Placeholder 3"/>
          <p:cNvSpPr>
            <a:spLocks noGrp="1"/>
          </p:cNvSpPr>
          <p:nvPr>
            <p:ph type="sldNum" sz="quarter" idx="5"/>
          </p:nvPr>
        </p:nvSpPr>
        <p:spPr/>
        <p:txBody>
          <a:bodyPr/>
          <a:lstStyle/>
          <a:p>
            <a:fld id="{97C5A2A9-2135-45E9-8DF0-C0F9AABDD828}" type="slidenum">
              <a:rPr lang="en-US" smtClean="0"/>
              <a:t>5</a:t>
            </a:fld>
            <a:endParaRPr lang="en-US"/>
          </a:p>
        </p:txBody>
      </p:sp>
    </p:spTree>
    <p:extLst>
      <p:ext uri="{BB962C8B-B14F-4D97-AF65-F5344CB8AC3E}">
        <p14:creationId xmlns:p14="http://schemas.microsoft.com/office/powerpoint/2010/main" val="6495188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1DA91-158B-6DD8-3C86-F2A25E5A6D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1D90D5-9664-9A94-26A3-6C1538540F09}"/>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EADD3AAF-AC2A-44AE-5865-83DD93F8E395}"/>
              </a:ext>
            </a:extLst>
          </p:cNvPr>
          <p:cNvSpPr>
            <a:spLocks noGrp="1"/>
          </p:cNvSpPr>
          <p:nvPr>
            <p:ph type="body" idx="1"/>
          </p:nvPr>
        </p:nvSpPr>
        <p:spPr/>
        <p:txBody>
          <a:bodyPr/>
          <a:lstStyle/>
          <a:p>
            <a:r>
              <a:rPr lang="en-US">
                <a:cs typeface="Calibri"/>
              </a:rPr>
              <a:t>Some of the 340 purposes allow mechanical harvest or grazing and some DO NOT.</a:t>
            </a:r>
          </a:p>
        </p:txBody>
      </p:sp>
      <p:sp>
        <p:nvSpPr>
          <p:cNvPr id="4" name="Slide Number Placeholder 3">
            <a:extLst>
              <a:ext uri="{FF2B5EF4-FFF2-40B4-BE49-F238E27FC236}">
                <a16:creationId xmlns:a16="http://schemas.microsoft.com/office/drawing/2014/main" id="{B1B523A8-C532-C448-54C7-1AB1DA1F4491}"/>
              </a:ext>
            </a:extLst>
          </p:cNvPr>
          <p:cNvSpPr>
            <a:spLocks noGrp="1"/>
          </p:cNvSpPr>
          <p:nvPr>
            <p:ph type="sldNum" sz="quarter" idx="5"/>
          </p:nvPr>
        </p:nvSpPr>
        <p:spPr/>
        <p:txBody>
          <a:bodyPr/>
          <a:lstStyle/>
          <a:p>
            <a:fld id="{97C5A2A9-2135-45E9-8DF0-C0F9AABDD828}" type="slidenum">
              <a:rPr lang="en-US" smtClean="0"/>
              <a:t>6</a:t>
            </a:fld>
            <a:endParaRPr lang="en-US"/>
          </a:p>
        </p:txBody>
      </p:sp>
    </p:spTree>
    <p:extLst>
      <p:ext uri="{BB962C8B-B14F-4D97-AF65-F5344CB8AC3E}">
        <p14:creationId xmlns:p14="http://schemas.microsoft.com/office/powerpoint/2010/main" val="1167559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Nitrogen cycle: Let’s look</a:t>
            </a:r>
            <a:r>
              <a:rPr lang="en-US" baseline="0"/>
              <a:t> at the nitrogen cycle and the potential for manure to aid in the cycling of N.  Nitrogen is broken down in manure from stable organic nitrogen (OM) to ammonium (mineralized), then to nitrates (nitrification).  Increasing biological activity from manure organic matter increases uptake of nitrogen into the bodies of microbes.  This stabilizes N and improves the cycling.  So herbivores, plants and soil biology can work together so all can benefit.</a:t>
            </a:r>
          </a:p>
          <a:p>
            <a:pPr>
              <a:defRPr/>
            </a:pPr>
            <a:r>
              <a:rPr lang="en-US">
                <a:cs typeface="Calibri"/>
              </a:rPr>
              <a:t>Plants ALSO absorb organic forms of Nitrogen (amino acids, proteins) through (AMF) association.</a:t>
            </a:r>
          </a:p>
          <a:p>
            <a:pPr>
              <a:defRPr/>
            </a:pPr>
            <a:endParaRPr lang="en-US">
              <a:cs typeface="Calibri"/>
            </a:endParaRPr>
          </a:p>
          <a:p>
            <a:pPr>
              <a:defRPr/>
            </a:pPr>
            <a:r>
              <a:rPr lang="en-US"/>
              <a:t>Right slide notes: Scientists at the University of California, Irvine, recently discovered another source of NITROGEN uptake unique to mycorrhizal symbiosis.  Using cutting-edge technology, </a:t>
            </a:r>
            <a:r>
              <a:rPr lang="en-US" err="1"/>
              <a:t>nanometre</a:t>
            </a:r>
            <a:r>
              <a:rPr lang="en-US"/>
              <a:t>-sized bits of semi-conducting material called </a:t>
            </a:r>
            <a:r>
              <a:rPr lang="en-US" b="1" u="sng"/>
              <a:t>quantum dots</a:t>
            </a:r>
            <a:r>
              <a:rPr lang="en-US" b="1"/>
              <a:t> were attached to organic compounds such as nitrogen-laden amino acids.  </a:t>
            </a:r>
            <a:endParaRPr lang="en-US"/>
          </a:p>
          <a:p>
            <a:pPr>
              <a:defRPr/>
            </a:pPr>
            <a:r>
              <a:rPr lang="en-US"/>
              <a:t>For more than 100 years conventional scientific wisdom held that root absorption of nitrogen was restricted to inorganic forms of nitrogen such as N03, N02 and NH4. </a:t>
            </a:r>
            <a:r>
              <a:rPr lang="en-US" b="1"/>
              <a:t>But to their surprise, the scientists saw the illuminated dots attached to amino acids enter the mycorrhizal hyphae and observed them as entire molecules moved into the root cell vacuoles and then continued systemically to the chloroplasts (in which nitrogen is used for photosynthesis).</a:t>
            </a:r>
            <a:endParaRPr lang="en-US"/>
          </a:p>
          <a:p>
            <a:pPr>
              <a:defRPr/>
            </a:pPr>
            <a:r>
              <a:rPr lang="en-US"/>
              <a:t>In non-mycorrhizal rhizospheres, amino acids, which are the primary components of proteins, must undergo extensive and time-consuming decomposition processes by bacteria and other soil organisms before nitrogen is released in inorganic (NH4), plant-usable forms. Bacteria (Nitrosomonas/Nitrobacter) convert NH4 into NO3.   In many cases, much of the nitrogen is consumed by the organisms, further delaying its plant availability.</a:t>
            </a:r>
            <a:endParaRPr lang="en-US">
              <a:cs typeface="Calibri"/>
            </a:endParaRPr>
          </a:p>
          <a:p>
            <a:pPr>
              <a:defRPr/>
            </a:pPr>
            <a:r>
              <a:rPr lang="en-US"/>
              <a:t>This research demonstrates that mycorrhizal fungi allow their plant hosts to bypass this process, implementing quick and effective access to organic nitrogen sources. What this means to the farmer is that by utilizing mycorrhizal fungi, naturally-occurring and introduced sources of organic nitrogen (such as found in fish-based fertilizers, green manures and compost) can provide a readily available source of nitrogen to promote crop growth and enhance yields. In addition to phosphorus and nitrogen, the mass of hyphal filaments in the soil surrounding mycorrhizae-colonized roots is also capable of mobilizing an array of other important plant nutrients, including calcium, iron, magnesium and critical micro-nutrients such as manganese, zinc and copper. Just as a lack of vitamins can impair human or animal health, crop yields and forage production are sometimes limited by insufficient supplies of these minor- and micro-nutrients, even when N-P-K is abundant.</a:t>
            </a:r>
            <a:endParaRPr lang="en-US">
              <a:cs typeface="Calibri"/>
            </a:endParaRPr>
          </a:p>
          <a:p>
            <a:pPr>
              <a:defRPr/>
            </a:pPr>
            <a:r>
              <a:rPr lang="en-US"/>
              <a:t>Mycorrhizae’s ubiquitous presence throughout the surrounding soil can access these relatively scarce resources and, in many cases, can release them from insoluble compounds via the production of specialized enzymes. The management of micro-nutrients is becoming increasingly recognized as an important component of modern cropping science. Mycorrhizal fungi can serve as useful tool to ensure that both natural and introduced sources of these nutrients are transferred efficiently from the soil to the plant.</a:t>
            </a:r>
            <a:endParaRPr lang="en-US">
              <a:cs typeface="Calibri"/>
            </a:endParaRPr>
          </a:p>
          <a:p>
            <a:pPr>
              <a:defRPr/>
            </a:pPr>
            <a:endParaRPr lang="en-US">
              <a:cs typeface="Calibri"/>
            </a:endParaRPr>
          </a:p>
        </p:txBody>
      </p:sp>
      <p:sp>
        <p:nvSpPr>
          <p:cNvPr id="4" name="Slide Number Placeholder 3"/>
          <p:cNvSpPr>
            <a:spLocks noGrp="1"/>
          </p:cNvSpPr>
          <p:nvPr>
            <p:ph type="sldNum" sz="quarter" idx="5"/>
          </p:nvPr>
        </p:nvSpPr>
        <p:spPr/>
        <p:txBody>
          <a:bodyPr/>
          <a:lstStyle/>
          <a:p>
            <a:fld id="{97C5A2A9-2135-45E9-8DF0-C0F9AABDD828}" type="slidenum">
              <a:rPr lang="en-US" smtClean="0"/>
              <a:t>7</a:t>
            </a:fld>
            <a:endParaRPr lang="en-US"/>
          </a:p>
        </p:txBody>
      </p:sp>
    </p:spTree>
    <p:extLst>
      <p:ext uri="{BB962C8B-B14F-4D97-AF65-F5344CB8AC3E}">
        <p14:creationId xmlns:p14="http://schemas.microsoft.com/office/powerpoint/2010/main" val="40601319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Williams, A., King, W., Spratt, E., 2018. Technical Bulletin: Benefits of planting and grazing diverse cover crops. Pasture Project. </a:t>
            </a:r>
          </a:p>
          <a:p>
            <a:endParaRPr lang="en-US"/>
          </a:p>
          <a:p>
            <a:r>
              <a:rPr lang="en-US" err="1"/>
              <a:t>Franzluebbers</a:t>
            </a:r>
            <a:r>
              <a:rPr lang="en-US"/>
              <a:t>, A.J., </a:t>
            </a:r>
            <a:r>
              <a:rPr lang="en-US" err="1"/>
              <a:t>Stuedemann</a:t>
            </a:r>
            <a:r>
              <a:rPr lang="en-US"/>
              <a:t>, J., 2008. Soil physical responses to cattle grazing cover crops under conventional and no tillage in the Southern Piedmont USA. Soil and Tillage Research. 100, 141-153. </a:t>
            </a:r>
          </a:p>
          <a:p>
            <a:endParaRPr lang="en-US"/>
          </a:p>
          <a:p>
            <a:r>
              <a:rPr lang="en-US"/>
              <a:t>Clark, J.T., Russell, J.R., </a:t>
            </a:r>
            <a:r>
              <a:rPr lang="en-US" err="1"/>
              <a:t>Karlen</a:t>
            </a:r>
            <a:r>
              <a:rPr lang="en-US"/>
              <a:t>, D.L., Singleton, P.L., Busby, W.D., Peterson, B.C., 2004. Soil surface property and soybean yield response to corn stover grazing. Agronomy Journal. 96, 1364-1371.</a:t>
            </a:r>
          </a:p>
          <a:p>
            <a:endParaRPr lang="en-US"/>
          </a:p>
          <a:p>
            <a:r>
              <a:rPr lang="en-US" err="1"/>
              <a:t>Rakkar</a:t>
            </a:r>
            <a:r>
              <a:rPr lang="en-US"/>
              <a:t>, M., Blanco-</a:t>
            </a:r>
            <a:r>
              <a:rPr lang="en-US" err="1"/>
              <a:t>Canqui</a:t>
            </a:r>
            <a:r>
              <a:rPr lang="en-US"/>
              <a:t>, H., </a:t>
            </a:r>
            <a:r>
              <a:rPr lang="en-US" err="1"/>
              <a:t>Drijber</a:t>
            </a:r>
            <a:r>
              <a:rPr lang="en-US"/>
              <a:t>, R., </a:t>
            </a:r>
            <a:r>
              <a:rPr lang="en-US" err="1"/>
              <a:t>Drewnoski</a:t>
            </a:r>
            <a:r>
              <a:rPr lang="en-US"/>
              <a:t>, M., Macdonald, J., </a:t>
            </a:r>
            <a:r>
              <a:rPr lang="en-US" err="1"/>
              <a:t>Klopenstein</a:t>
            </a:r>
            <a:r>
              <a:rPr lang="en-US"/>
              <a:t>, T., 2017. Impacts of cattle grazing of corn residues on soil properties after 16 years. Soil Science Society of America Journal. 81, 414-424.</a:t>
            </a:r>
          </a:p>
          <a:p>
            <a:endParaRPr lang="en-US"/>
          </a:p>
          <a:p>
            <a:r>
              <a:rPr lang="en-US"/>
              <a:t>Tobin, Colin, Shikha Singh, Sandeep Kumar, Ton Wang, Peter Sexton.  2020.  Demonstrating short-term impacts of grazing and cover crops on soil health and economic benefits in an Integrated Crop-Livestock System in South Dakota.  Open Journal of Soil Science.  Vol. 10 No. 3(2020), 109-136.</a:t>
            </a:r>
          </a:p>
          <a:p>
            <a:endParaRPr lang="en-US"/>
          </a:p>
          <a:p>
            <a:r>
              <a:rPr lang="en-US" err="1"/>
              <a:t>Franzluebbers</a:t>
            </a:r>
            <a:r>
              <a:rPr lang="en-US"/>
              <a:t>, A.J., </a:t>
            </a:r>
            <a:r>
              <a:rPr lang="en-US" err="1"/>
              <a:t>Stuedemann</a:t>
            </a:r>
            <a:r>
              <a:rPr lang="en-US"/>
              <a:t>, J.A.  2015.  Does grazing of cover crops impact biologically active soil carbon and nitrogen fractions under inversion or no tillage management?  Journal of Soil and Water Conservation.  70(6):365-373.</a:t>
            </a:r>
          </a:p>
        </p:txBody>
      </p:sp>
      <p:sp>
        <p:nvSpPr>
          <p:cNvPr id="4" name="Slide Number Placeholder 3"/>
          <p:cNvSpPr>
            <a:spLocks noGrp="1"/>
          </p:cNvSpPr>
          <p:nvPr>
            <p:ph type="sldNum" sz="quarter" idx="5"/>
          </p:nvPr>
        </p:nvSpPr>
        <p:spPr/>
        <p:txBody>
          <a:bodyPr/>
          <a:lstStyle/>
          <a:p>
            <a:fld id="{97C5A2A9-2135-45E9-8DF0-C0F9AABDD828}" type="slidenum">
              <a:rPr lang="en-US" smtClean="0"/>
              <a:t>8</a:t>
            </a:fld>
            <a:endParaRPr lang="en-US"/>
          </a:p>
        </p:txBody>
      </p:sp>
    </p:spTree>
    <p:extLst>
      <p:ext uri="{BB962C8B-B14F-4D97-AF65-F5344CB8AC3E}">
        <p14:creationId xmlns:p14="http://schemas.microsoft.com/office/powerpoint/2010/main" val="31297532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What class of livestock?  Mature cows, steers, heifers, first-calf heifers</a:t>
            </a:r>
          </a:p>
          <a:p>
            <a:r>
              <a:rPr lang="en-US"/>
              <a:t>If you have younger animals, you’ll want to have them on a higher plain of nutrition, so there is an opportunity to run them through first if you have them split up into different herds.</a:t>
            </a:r>
          </a:p>
          <a:p>
            <a:r>
              <a:rPr lang="en-US"/>
              <a:t>One of the best strategies for drought management is having/buying stockers/yearlings to make up somewhere around 20-25% of the total herd (they can be more easily liquidated than the mature breeding animals).  Utilizing cover crops with these animals is a great use of that resource, and in years when the cover crops are abundant, sometimes additional animals can be purchased to take advantage.</a:t>
            </a:r>
          </a:p>
          <a:p>
            <a:r>
              <a:rPr lang="en-US"/>
              <a:t>In some perennial systems, there is a mid-summer slump in the quality of the forage – cover crops may be able to bridge that gap between early summer and fall higher quality on perennial systems.</a:t>
            </a:r>
          </a:p>
        </p:txBody>
      </p:sp>
      <p:sp>
        <p:nvSpPr>
          <p:cNvPr id="4" name="Slide Number Placeholder 3"/>
          <p:cNvSpPr>
            <a:spLocks noGrp="1"/>
          </p:cNvSpPr>
          <p:nvPr>
            <p:ph type="sldNum" sz="quarter" idx="5"/>
          </p:nvPr>
        </p:nvSpPr>
        <p:spPr/>
        <p:txBody>
          <a:bodyPr/>
          <a:lstStyle/>
          <a:p>
            <a:fld id="{97C5A2A9-2135-45E9-8DF0-C0F9AABDD828}" type="slidenum">
              <a:rPr lang="en-US" smtClean="0"/>
              <a:t>11</a:t>
            </a:fld>
            <a:endParaRPr lang="en-US"/>
          </a:p>
        </p:txBody>
      </p:sp>
    </p:spTree>
    <p:extLst>
      <p:ext uri="{BB962C8B-B14F-4D97-AF65-F5344CB8AC3E}">
        <p14:creationId xmlns:p14="http://schemas.microsoft.com/office/powerpoint/2010/main" val="31457252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dirty="0"/>
              <a:t>Authors/Presenters &amp; Contact Info</a:t>
            </a:r>
          </a:p>
        </p:txBody>
      </p:sp>
    </p:spTree>
    <p:extLst>
      <p:ext uri="{BB962C8B-B14F-4D97-AF65-F5344CB8AC3E}">
        <p14:creationId xmlns:p14="http://schemas.microsoft.com/office/powerpoint/2010/main" val="285420306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86A72-5C10-489F-AB74-7BDFA7772172}"/>
              </a:ext>
            </a:extLst>
          </p:cNvPr>
          <p:cNvSpPr>
            <a:spLocks noGrp="1"/>
          </p:cNvSpPr>
          <p:nvPr>
            <p:ph type="title"/>
          </p:nvPr>
        </p:nvSpPr>
        <p:spPr>
          <a:xfrm>
            <a:off x="136814" y="487075"/>
            <a:ext cx="7886700" cy="1009651"/>
          </a:xfrm>
          <a:prstGeom prst="rect">
            <a:avLst/>
          </a:prstGeom>
        </p:spPr>
        <p:txBody>
          <a:bodyPr/>
          <a:lstStyle>
            <a:lvl1pPr>
              <a:defRPr sz="2400" b="1">
                <a:solidFill>
                  <a:schemeClr val="accent4"/>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59EB7DEF-CC8A-487C-838C-A5AF1594F39E}"/>
              </a:ext>
            </a:extLst>
          </p:cNvPr>
          <p:cNvSpPr>
            <a:spLocks noGrp="1"/>
          </p:cNvSpPr>
          <p:nvPr>
            <p:ph idx="1"/>
          </p:nvPr>
        </p:nvSpPr>
        <p:spPr>
          <a:xfrm>
            <a:off x="628650" y="1825625"/>
            <a:ext cx="78867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482625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FD419-BCB5-41E7-9E6B-B889D8DABD81}"/>
              </a:ext>
            </a:extLst>
          </p:cNvPr>
          <p:cNvSpPr>
            <a:spLocks noGrp="1"/>
          </p:cNvSpPr>
          <p:nvPr>
            <p:ph type="title"/>
          </p:nvPr>
        </p:nvSpPr>
        <p:spPr>
          <a:xfrm>
            <a:off x="0" y="433387"/>
            <a:ext cx="7886700" cy="1325563"/>
          </a:xfrm>
          <a:prstGeom prst="rect">
            <a:avLst/>
          </a:prstGeom>
        </p:spPr>
        <p:txBody>
          <a:bodyPr/>
          <a:lstStyle>
            <a:lvl1pPr>
              <a:defRPr sz="2400" b="1">
                <a:solidFill>
                  <a:schemeClr val="accent4"/>
                </a:solidFill>
              </a:defRPr>
            </a:lvl1pPr>
          </a:lstStyle>
          <a:p>
            <a:r>
              <a:rPr lang="en-US"/>
              <a:t>Click to edit Master title style</a:t>
            </a:r>
          </a:p>
        </p:txBody>
      </p:sp>
      <p:sp>
        <p:nvSpPr>
          <p:cNvPr id="3" name="Text Placeholder 2">
            <a:extLst>
              <a:ext uri="{FF2B5EF4-FFF2-40B4-BE49-F238E27FC236}">
                <a16:creationId xmlns:a16="http://schemas.microsoft.com/office/drawing/2014/main" id="{1F00C7A0-5977-4D77-885D-6E8F6B5BBCBB}"/>
              </a:ext>
            </a:extLst>
          </p:cNvPr>
          <p:cNvSpPr>
            <a:spLocks noGrp="1"/>
          </p:cNvSpPr>
          <p:nvPr>
            <p:ph type="body" idx="1"/>
          </p:nvPr>
        </p:nvSpPr>
        <p:spPr>
          <a:xfrm>
            <a:off x="629842" y="1681163"/>
            <a:ext cx="3868340"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57FCBCE0-C472-4460-A812-82492B5C3B9C}"/>
              </a:ext>
            </a:extLst>
          </p:cNvPr>
          <p:cNvSpPr>
            <a:spLocks noGrp="1"/>
          </p:cNvSpPr>
          <p:nvPr>
            <p:ph sz="half" idx="2"/>
          </p:nvPr>
        </p:nvSpPr>
        <p:spPr>
          <a:xfrm>
            <a:off x="629842" y="2505075"/>
            <a:ext cx="3868340"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0160F4E-5C61-4A5B-80B2-AC94B53A25A6}"/>
              </a:ext>
            </a:extLst>
          </p:cNvPr>
          <p:cNvSpPr>
            <a:spLocks noGrp="1"/>
          </p:cNvSpPr>
          <p:nvPr>
            <p:ph type="body" sz="quarter" idx="3"/>
          </p:nvPr>
        </p:nvSpPr>
        <p:spPr>
          <a:xfrm>
            <a:off x="4629151" y="1681163"/>
            <a:ext cx="3887391"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BDF00507-0E72-4319-A39C-30FAC2FB894F}"/>
              </a:ext>
            </a:extLst>
          </p:cNvPr>
          <p:cNvSpPr>
            <a:spLocks noGrp="1"/>
          </p:cNvSpPr>
          <p:nvPr>
            <p:ph sz="quarter" idx="4"/>
          </p:nvPr>
        </p:nvSpPr>
        <p:spPr>
          <a:xfrm>
            <a:off x="4629151" y="2505075"/>
            <a:ext cx="3887391"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98664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4EFD5-EFFA-46FC-BED7-AD5E9FE918B8}"/>
              </a:ext>
            </a:extLst>
          </p:cNvPr>
          <p:cNvSpPr>
            <a:spLocks noGrp="1"/>
          </p:cNvSpPr>
          <p:nvPr>
            <p:ph type="title"/>
          </p:nvPr>
        </p:nvSpPr>
        <p:spPr>
          <a:xfrm>
            <a:off x="1" y="708749"/>
            <a:ext cx="8259041" cy="1009651"/>
          </a:xfrm>
          <a:prstGeom prst="rect">
            <a:avLst/>
          </a:prstGeom>
        </p:spPr>
        <p:txBody>
          <a:bodyPr/>
          <a:lstStyle>
            <a:lvl1pPr>
              <a:defRPr sz="2400" b="1">
                <a:solidFill>
                  <a:schemeClr val="accent4"/>
                </a:solidFill>
              </a:defRPr>
            </a:lvl1pPr>
          </a:lstStyle>
          <a:p>
            <a:r>
              <a:rPr lang="en-US"/>
              <a:t>Click to edit Master title style</a:t>
            </a:r>
          </a:p>
        </p:txBody>
      </p:sp>
      <p:sp>
        <p:nvSpPr>
          <p:cNvPr id="5" name="Slide Number Placeholder 4">
            <a:extLst>
              <a:ext uri="{FF2B5EF4-FFF2-40B4-BE49-F238E27FC236}">
                <a16:creationId xmlns:a16="http://schemas.microsoft.com/office/drawing/2014/main" id="{818025E8-2B61-4CFC-9267-336561844A8C}"/>
              </a:ext>
            </a:extLst>
          </p:cNvPr>
          <p:cNvSpPr>
            <a:spLocks noGrp="1"/>
          </p:cNvSpPr>
          <p:nvPr>
            <p:ph type="sldNum" sz="quarter" idx="12"/>
          </p:nvPr>
        </p:nvSpPr>
        <p:spPr>
          <a:xfrm>
            <a:off x="6457950" y="6356353"/>
            <a:ext cx="2057400" cy="365125"/>
          </a:xfrm>
          <a:prstGeom prst="rect">
            <a:avLst/>
          </a:prstGeom>
        </p:spPr>
        <p:txBody>
          <a:bodyPr/>
          <a:lstStyle/>
          <a:p>
            <a:fld id="{096E8123-3D2D-435E-9B48-1010717BC83D}" type="slidenum">
              <a:rPr lang="en-US" smtClean="0"/>
              <a:t>‹#›</a:t>
            </a:fld>
            <a:endParaRPr lang="en-US"/>
          </a:p>
        </p:txBody>
      </p:sp>
    </p:spTree>
    <p:extLst>
      <p:ext uri="{BB962C8B-B14F-4D97-AF65-F5344CB8AC3E}">
        <p14:creationId xmlns:p14="http://schemas.microsoft.com/office/powerpoint/2010/main" val="34814328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9135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dirty="0"/>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56325493"/>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847547" y="1554643"/>
            <a:ext cx="1296457" cy="3496689"/>
          </a:xfrm>
          <a:prstGeom prst="rect">
            <a:avLst/>
          </a:prstGeom>
        </p:spPr>
      </p:pic>
    </p:spTree>
    <p:extLst>
      <p:ext uri="{BB962C8B-B14F-4D97-AF65-F5344CB8AC3E}">
        <p14:creationId xmlns:p14="http://schemas.microsoft.com/office/powerpoint/2010/main" val="195134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0371995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6955462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8724154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847547" y="1554643"/>
            <a:ext cx="1296457" cy="3496689"/>
          </a:xfrm>
          <a:prstGeom prst="rect">
            <a:avLst/>
          </a:prstGeom>
        </p:spPr>
      </p:pic>
    </p:spTree>
    <p:extLst>
      <p:ext uri="{BB962C8B-B14F-4D97-AF65-F5344CB8AC3E}">
        <p14:creationId xmlns:p14="http://schemas.microsoft.com/office/powerpoint/2010/main" val="3128570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dirty="0"/>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10564279"/>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499098EA-6AF8-6832-2A05-891F678E3731}"/>
              </a:ext>
            </a:extLst>
          </p:cNvPr>
          <p:cNvSpPr>
            <a:spLocks noGrp="1"/>
          </p:cNvSpPr>
          <p:nvPr>
            <p:ph type="body" sz="quarter" idx="13" hasCustomPrompt="1"/>
          </p:nvPr>
        </p:nvSpPr>
        <p:spPr>
          <a:xfrm>
            <a:off x="147584" y="832704"/>
            <a:ext cx="6549819" cy="531082"/>
          </a:xfrm>
          <a:prstGeom prst="rect">
            <a:avLst/>
          </a:prstGeom>
        </p:spPr>
        <p:txBody>
          <a:bodyPr/>
          <a:lstStyle>
            <a:lvl1pPr marL="0" indent="0">
              <a:buNone/>
              <a:defRPr sz="3000" b="1">
                <a:solidFill>
                  <a:schemeClr val="accent4"/>
                </a:solidFill>
                <a:latin typeface="+mj-lt"/>
                <a:ea typeface="Open Sans" panose="020B0606030504020204" pitchFamily="34" charset="0"/>
                <a:cs typeface="Arial" panose="020B0604020202020204" pitchFamily="34" charset="0"/>
              </a:defRPr>
            </a:lvl1pPr>
          </a:lstStyle>
          <a:p>
            <a:pPr lvl="0"/>
            <a:r>
              <a:rPr lang="en-US" dirty="0"/>
              <a:t>Slide Header </a:t>
            </a:r>
          </a:p>
        </p:txBody>
      </p:sp>
    </p:spTree>
    <p:extLst>
      <p:ext uri="{BB962C8B-B14F-4D97-AF65-F5344CB8AC3E}">
        <p14:creationId xmlns:p14="http://schemas.microsoft.com/office/powerpoint/2010/main" val="371705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1960165"/>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1"/>
            <a:ext cx="9142857" cy="35560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350" dirty="0"/>
              <a:t>Module 8 – Grazing Management of Cover Crops &amp; Annual Forages</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145" y="6502401"/>
            <a:ext cx="9142857" cy="35560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601690" y="6451934"/>
            <a:ext cx="2676347" cy="371897"/>
          </a:xfrm>
          <a:prstGeom prst="rect">
            <a:avLst/>
          </a:prstGeom>
          <a:noFill/>
        </p:spPr>
        <p:txBody>
          <a:bodyPr wrap="square" rtlCol="0">
            <a:spAutoFit/>
          </a:bodyPr>
          <a:lstStyle/>
          <a:p>
            <a:pPr algn="ctr">
              <a:spcBef>
                <a:spcPts val="150"/>
              </a:spcBef>
            </a:pPr>
            <a:r>
              <a:rPr lang="en-US" sz="825" b="1" spc="8" baseline="0" dirty="0">
                <a:solidFill>
                  <a:schemeClr val="bg1"/>
                </a:solidFill>
                <a:latin typeface="Montserrat" pitchFamily="2" charset="0"/>
                <a:ea typeface="Open Sans" panose="020B0606030504020204" pitchFamily="34" charset="0"/>
                <a:cs typeface="Open Sans" panose="020B0606030504020204" pitchFamily="34" charset="0"/>
              </a:rPr>
              <a:t>Soil Health Division </a:t>
            </a:r>
            <a:r>
              <a:rPr lang="en-US" sz="825" b="1" spc="8" baseline="0" dirty="0">
                <a:solidFill>
                  <a:srgbClr val="FFCB0B"/>
                </a:solidFill>
                <a:latin typeface="Montserrat" pitchFamily="2" charset="0"/>
                <a:ea typeface="Open Sans" panose="020B0606030504020204" pitchFamily="34" charset="0"/>
                <a:cs typeface="Open Sans" panose="020B0606030504020204" pitchFamily="34" charset="0"/>
              </a:rPr>
              <a:t>|</a:t>
            </a:r>
            <a:r>
              <a:rPr lang="en-US" sz="825" b="1" spc="8" baseline="0" dirty="0">
                <a:solidFill>
                  <a:schemeClr val="bg1"/>
                </a:solidFill>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150"/>
              </a:spcBef>
              <a:spcAft>
                <a:spcPts val="0"/>
              </a:spcAft>
              <a:buClrTx/>
              <a:buSzTx/>
              <a:buFontTx/>
              <a:buNone/>
              <a:tabLst/>
              <a:defRPr/>
            </a:pPr>
            <a:r>
              <a:rPr lang="en-US" sz="825" b="1" kern="1200" spc="225" baseline="0" dirty="0">
                <a:solidFill>
                  <a:schemeClr val="bg1"/>
                </a:solidFill>
                <a:latin typeface="Montserrat" pitchFamily="2" charset="0"/>
                <a:ea typeface="Open Sans" panose="020B0606030504020204" pitchFamily="34" charset="0"/>
                <a:cs typeface="Open Sans" panose="020B0606030504020204" pitchFamily="34" charset="0"/>
              </a:rPr>
              <a:t>SCIENCE &amp; TECHNOLOGY</a:t>
            </a:r>
            <a:endParaRPr lang="en-US" sz="825" b="1" dirty="0">
              <a:solidFill>
                <a:schemeClr val="bg1"/>
              </a:solidFill>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233109" y="39302"/>
            <a:ext cx="2420037" cy="307821"/>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138237" y="6541701"/>
            <a:ext cx="2609781" cy="253916"/>
          </a:xfrm>
          <a:prstGeom prst="rect">
            <a:avLst/>
          </a:prstGeom>
          <a:noFill/>
        </p:spPr>
        <p:txBody>
          <a:bodyPr wrap="square" rtlCol="0">
            <a:spAutoFit/>
          </a:bodyPr>
          <a:lstStyle/>
          <a:p>
            <a:pPr algn="l">
              <a:spcBef>
                <a:spcPts val="450"/>
              </a:spcBef>
            </a:pPr>
            <a:r>
              <a:rPr lang="en-US" sz="1050" b="1" kern="1200" spc="8" baseline="0" dirty="0">
                <a:solidFill>
                  <a:schemeClr val="bg1"/>
                </a:solidFill>
                <a:latin typeface="Montserrat" pitchFamily="2" charset="0"/>
                <a:ea typeface="Open Sans" panose="020B0606030504020204" pitchFamily="34" charset="0"/>
                <a:cs typeface="Open Sans" panose="020B0606030504020204" pitchFamily="34" charset="0"/>
              </a:rPr>
              <a:t>Cover Crops for Soil Health, West</a:t>
            </a:r>
            <a:endParaRPr lang="en-US" sz="1050" b="1" dirty="0">
              <a:solidFill>
                <a:schemeClr val="bg1"/>
              </a:solidFill>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69656255"/>
      </p:ext>
    </p:extLst>
  </p:cSld>
  <p:clrMap bg1="lt1" tx1="dk1" bg2="lt2" tx2="dk2" accent1="accent1" accent2="accent2" accent3="accent3" accent4="accent4" accent5="accent5" accent6="accent6" hlink="hlink" folHlink="folHlink"/>
  <p:sldLayoutIdLst>
    <p:sldLayoutId id="2147483710" r:id="rId1"/>
    <p:sldLayoutId id="2147483742" r:id="rId2"/>
    <p:sldLayoutId id="2147483735" r:id="rId3"/>
    <p:sldLayoutId id="2147483736" r:id="rId4"/>
    <p:sldLayoutId id="2147483737" r:id="rId5"/>
    <p:sldLayoutId id="2147483722" r:id="rId6"/>
    <p:sldLayoutId id="2147483739" r:id="rId7"/>
    <p:sldLayoutId id="2147483740" r:id="rId8"/>
    <p:sldLayoutId id="2147483720" r:id="rId9"/>
    <p:sldLayoutId id="2147483743" r:id="rId10"/>
    <p:sldLayoutId id="2147483744" r:id="rId11"/>
    <p:sldLayoutId id="2147483745" r:id="rId12"/>
    <p:sldLayoutId id="2147483746" r:id="rId13"/>
    <p:sldLayoutId id="2147483660" r:id="rId14"/>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10.xml"/><Relationship Id="rId5" Type="http://schemas.openxmlformats.org/officeDocument/2006/relationships/image" Target="../media/image29.jpeg"/><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8" Type="http://schemas.openxmlformats.org/officeDocument/2006/relationships/image" Target="../media/image32.png"/><Relationship Id="rId3" Type="http://schemas.microsoft.com/office/2007/relationships/media" Target="../media/media2.mp4"/><Relationship Id="rId7" Type="http://schemas.openxmlformats.org/officeDocument/2006/relationships/image" Target="../media/image31.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notesSlide" Target="../notesSlides/notesSlide12.xml"/><Relationship Id="rId5" Type="http://schemas.openxmlformats.org/officeDocument/2006/relationships/slideLayout" Target="../slideLayouts/slideLayout10.xml"/><Relationship Id="rId4" Type="http://schemas.openxmlformats.org/officeDocument/2006/relationships/video" Target="../media/media2.mp4"/></Relationships>
</file>

<file path=ppt/slides/_rels/slide1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image" Target="../media/image34.jpeg"/></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4.xml"/><Relationship Id="rId1" Type="http://schemas.openxmlformats.org/officeDocument/2006/relationships/slideLayout" Target="../slideLayouts/slideLayout11.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7.xml"/><Relationship Id="rId1" Type="http://schemas.openxmlformats.org/officeDocument/2006/relationships/slideLayout" Target="../slideLayouts/slideLayout10.xml"/><Relationship Id="rId5" Type="http://schemas.openxmlformats.org/officeDocument/2006/relationships/image" Target="../media/image43.jpeg"/><Relationship Id="rId4" Type="http://schemas.openxmlformats.org/officeDocument/2006/relationships/image" Target="../media/image42.jpeg"/></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8" Type="http://schemas.openxmlformats.org/officeDocument/2006/relationships/customXml" Target="../ink/ink13.xml"/><Relationship Id="rId3" Type="http://schemas.openxmlformats.org/officeDocument/2006/relationships/image" Target="../media/image47.jpeg"/><Relationship Id="rId7" Type="http://schemas.openxmlformats.org/officeDocument/2006/relationships/customXml" Target="../ink/ink12.xml"/><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customXml" Target="../ink/ink11.xml"/><Relationship Id="rId5" Type="http://schemas.openxmlformats.org/officeDocument/2006/relationships/image" Target="../media/image460.png"/><Relationship Id="rId4" Type="http://schemas.openxmlformats.org/officeDocument/2006/relationships/customXml" Target="../ink/ink10.xml"/><Relationship Id="rId9" Type="http://schemas.openxmlformats.org/officeDocument/2006/relationships/image" Target="../media/image48.jpeg"/></Relationships>
</file>

<file path=ppt/slides/_rels/slide2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2.xml"/><Relationship Id="rId1" Type="http://schemas.openxmlformats.org/officeDocument/2006/relationships/slideLayout" Target="../slideLayouts/slideLayout10.xml"/><Relationship Id="rId5" Type="http://schemas.openxmlformats.org/officeDocument/2006/relationships/image" Target="../media/image52.jpeg"/><Relationship Id="rId4" Type="http://schemas.openxmlformats.org/officeDocument/2006/relationships/image" Target="../media/image51.jpeg"/></Relationships>
</file>

<file path=ppt/slides/_rels/slide2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3.xml"/><Relationship Id="rId1" Type="http://schemas.openxmlformats.org/officeDocument/2006/relationships/slideLayout" Target="../slideLayouts/slideLayout10.xml"/><Relationship Id="rId5" Type="http://schemas.openxmlformats.org/officeDocument/2006/relationships/image" Target="../media/image55.jpeg"/><Relationship Id="rId4" Type="http://schemas.openxmlformats.org/officeDocument/2006/relationships/image" Target="../media/image54.jpeg"/></Relationships>
</file>

<file path=ppt/slides/_rels/slide2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4.xml"/><Relationship Id="rId1" Type="http://schemas.openxmlformats.org/officeDocument/2006/relationships/slideLayout" Target="../slideLayouts/slideLayout10.xml"/><Relationship Id="rId4" Type="http://schemas.openxmlformats.org/officeDocument/2006/relationships/image" Target="../media/image57.jpeg"/></Relationships>
</file>

<file path=ppt/slides/_rels/slide28.xml.rels><?xml version="1.0" encoding="UTF-8" standalone="yes"?>
<Relationships xmlns="http://schemas.openxmlformats.org/package/2006/relationships"><Relationship Id="rId3" Type="http://schemas.openxmlformats.org/officeDocument/2006/relationships/package" Target="../embeddings/Microsoft_Excel_Macro-Enabled_Worksheet.xlsm"/><Relationship Id="rId2" Type="http://schemas.openxmlformats.org/officeDocument/2006/relationships/notesSlide" Target="../notesSlides/notesSlide25.xml"/><Relationship Id="rId1" Type="http://schemas.openxmlformats.org/officeDocument/2006/relationships/slideLayout" Target="../slideLayouts/slideLayout10.xml"/><Relationship Id="rId4" Type="http://schemas.openxmlformats.org/officeDocument/2006/relationships/image" Target="../media/image58.emf"/></Relationships>
</file>

<file path=ppt/slides/_rels/slide2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7.xml"/><Relationship Id="rId1" Type="http://schemas.openxmlformats.org/officeDocument/2006/relationships/slideLayout" Target="../slideLayouts/slideLayout13.xml"/><Relationship Id="rId4" Type="http://schemas.openxmlformats.org/officeDocument/2006/relationships/image" Target="../media/image61.jpeg"/></Relationships>
</file>

<file path=ppt/slides/_rels/slide3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4.xml"/><Relationship Id="rId1" Type="http://schemas.openxmlformats.org/officeDocument/2006/relationships/slideLayout" Target="../slideLayouts/slideLayout10.xml"/><Relationship Id="rId4" Type="http://schemas.openxmlformats.org/officeDocument/2006/relationships/image" Target="../media/image70.jpeg"/></Relationships>
</file>

<file path=ppt/slides/_rels/slide3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5.xml"/><Relationship Id="rId1" Type="http://schemas.openxmlformats.org/officeDocument/2006/relationships/slideLayout" Target="../slideLayouts/slideLayout10.xml"/><Relationship Id="rId6" Type="http://schemas.openxmlformats.org/officeDocument/2006/relationships/image" Target="../media/image74.png"/><Relationship Id="rId5" Type="http://schemas.openxmlformats.org/officeDocument/2006/relationships/image" Target="../media/image73.jpeg"/><Relationship Id="rId4" Type="http://schemas.openxmlformats.org/officeDocument/2006/relationships/image" Target="../media/image72.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80.jpeg"/><Relationship Id="rId2" Type="http://schemas.openxmlformats.org/officeDocument/2006/relationships/notesSlide" Target="../notesSlides/notesSlide37.xml"/><Relationship Id="rId1" Type="http://schemas.openxmlformats.org/officeDocument/2006/relationships/slideLayout" Target="../slideLayouts/slideLayout10.xml"/><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77.jpeg"/></Relationships>
</file>

<file path=ppt/slides/_rels/slide42.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40.xml"/><Relationship Id="rId1" Type="http://schemas.openxmlformats.org/officeDocument/2006/relationships/slideLayout" Target="../slideLayouts/slideLayout10.xml"/><Relationship Id="rId5" Type="http://schemas.openxmlformats.org/officeDocument/2006/relationships/image" Target="../media/image86.png"/><Relationship Id="rId4" Type="http://schemas.openxmlformats.org/officeDocument/2006/relationships/image" Target="../media/image85.png"/></Relationships>
</file>

<file path=ppt/slides/_rels/slide46.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41.xml"/><Relationship Id="rId1" Type="http://schemas.openxmlformats.org/officeDocument/2006/relationships/slideLayout" Target="../slideLayouts/slideLayout10.xml"/><Relationship Id="rId5" Type="http://schemas.openxmlformats.org/officeDocument/2006/relationships/image" Target="../media/image89.jpeg"/><Relationship Id="rId4" Type="http://schemas.openxmlformats.org/officeDocument/2006/relationships/image" Target="../media/image88.jpeg"/></Relationships>
</file>

<file path=ppt/slides/_rels/slide47.xml.rels><?xml version="1.0" encoding="UTF-8" standalone="yes"?>
<Relationships xmlns="http://schemas.openxmlformats.org/package/2006/relationships"><Relationship Id="rId8" Type="http://schemas.openxmlformats.org/officeDocument/2006/relationships/hyperlink" Target="https://youtu.be/sPKSHXH2n2w" TargetMode="External"/><Relationship Id="rId3" Type="http://schemas.openxmlformats.org/officeDocument/2006/relationships/hyperlink" Target="https://www.youtube.com/watch?v=WGMsqH_05mY" TargetMode="External"/><Relationship Id="rId7" Type="http://schemas.openxmlformats.org/officeDocument/2006/relationships/hyperlink" Target="https://www.youtube.com/watch?v=vyFYKjjMNQc" TargetMode="External"/><Relationship Id="rId2" Type="http://schemas.openxmlformats.org/officeDocument/2006/relationships/hyperlink" Target="https://www.youtube.com/watch?v=WPyL9-eL2Es" TargetMode="External"/><Relationship Id="rId1" Type="http://schemas.openxmlformats.org/officeDocument/2006/relationships/slideLayout" Target="../slideLayouts/slideLayout10.xml"/><Relationship Id="rId6" Type="http://schemas.openxmlformats.org/officeDocument/2006/relationships/hyperlink" Target="https://www.youtube.com/watch?v=rD5fhEEFHiU" TargetMode="External"/><Relationship Id="rId5" Type="http://schemas.openxmlformats.org/officeDocument/2006/relationships/hyperlink" Target="https://www.youtube.com/watch?v=WUYwHT_gz0E" TargetMode="External"/><Relationship Id="rId4" Type="http://schemas.openxmlformats.org/officeDocument/2006/relationships/hyperlink" Target="https://www.youtube.com/watch?v=tuwwfL2o9d4" TargetMode="External"/><Relationship Id="rId9" Type="http://schemas.openxmlformats.org/officeDocument/2006/relationships/hyperlink" Target="https://youtu.be/uSTNyHkde08?si=NAh2FnclwSqIOWQP" TargetMode="External"/></Relationships>
</file>

<file path=ppt/slides/_rels/slide48.xml.rels><?xml version="1.0" encoding="UTF-8" standalone="yes"?>
<Relationships xmlns="http://schemas.openxmlformats.org/package/2006/relationships"><Relationship Id="rId8" Type="http://schemas.openxmlformats.org/officeDocument/2006/relationships/image" Target="../media/image95.jpeg"/><Relationship Id="rId3" Type="http://schemas.openxmlformats.org/officeDocument/2006/relationships/image" Target="../media/image90.png"/><Relationship Id="rId7" Type="http://schemas.openxmlformats.org/officeDocument/2006/relationships/image" Target="../media/image94.jpeg"/><Relationship Id="rId2" Type="http://schemas.openxmlformats.org/officeDocument/2006/relationships/notesSlide" Target="../notesSlides/notesSlide42.xml"/><Relationship Id="rId1" Type="http://schemas.openxmlformats.org/officeDocument/2006/relationships/slideLayout" Target="../slideLayouts/slideLayout10.xml"/><Relationship Id="rId6" Type="http://schemas.openxmlformats.org/officeDocument/2006/relationships/image" Target="../media/image93.jpeg"/><Relationship Id="rId5" Type="http://schemas.openxmlformats.org/officeDocument/2006/relationships/image" Target="../media/image92.jpeg"/><Relationship Id="rId4" Type="http://schemas.openxmlformats.org/officeDocument/2006/relationships/image" Target="../media/image91.jpe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8.png"/><Relationship Id="rId7" Type="http://schemas.openxmlformats.org/officeDocument/2006/relationships/image" Target="../media/image10.png"/><Relationship Id="rId12" Type="http://schemas.openxmlformats.org/officeDocument/2006/relationships/customXml" Target="../ink/ink5.xm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customXml" Target="../ink/ink2.xml"/><Relationship Id="rId11" Type="http://schemas.openxmlformats.org/officeDocument/2006/relationships/image" Target="../media/image12.png"/><Relationship Id="rId5" Type="http://schemas.openxmlformats.org/officeDocument/2006/relationships/image" Target="../media/image9.png"/><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11.png"/></Relationships>
</file>

<file path=ppt/slides/_rels/slide5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44.xml"/><Relationship Id="rId1" Type="http://schemas.openxmlformats.org/officeDocument/2006/relationships/slideLayout" Target="../slideLayouts/slideLayout10.xml"/><Relationship Id="rId6" Type="http://schemas.openxmlformats.org/officeDocument/2006/relationships/image" Target="../media/image99.jpeg"/><Relationship Id="rId5" Type="http://schemas.openxmlformats.org/officeDocument/2006/relationships/image" Target="../media/image98.jpeg"/><Relationship Id="rId4" Type="http://schemas.openxmlformats.org/officeDocument/2006/relationships/image" Target="../media/image97.jpeg"/></Relationships>
</file>

<file path=ppt/slides/_rels/slide51.xml.rels><?xml version="1.0" encoding="UTF-8" standalone="yes"?>
<Relationships xmlns="http://schemas.openxmlformats.org/package/2006/relationships"><Relationship Id="rId8" Type="http://schemas.openxmlformats.org/officeDocument/2006/relationships/image" Target="../media/image105.jpeg"/><Relationship Id="rId3" Type="http://schemas.openxmlformats.org/officeDocument/2006/relationships/image" Target="../media/image100.jpeg"/><Relationship Id="rId7" Type="http://schemas.openxmlformats.org/officeDocument/2006/relationships/image" Target="../media/image104.jpeg"/><Relationship Id="rId2" Type="http://schemas.openxmlformats.org/officeDocument/2006/relationships/notesSlide" Target="../notesSlides/notesSlide45.xml"/><Relationship Id="rId1" Type="http://schemas.openxmlformats.org/officeDocument/2006/relationships/slideLayout" Target="../slideLayouts/slideLayout10.xml"/><Relationship Id="rId6" Type="http://schemas.openxmlformats.org/officeDocument/2006/relationships/image" Target="../media/image103.jpeg"/><Relationship Id="rId5" Type="http://schemas.openxmlformats.org/officeDocument/2006/relationships/image" Target="../media/image102.jpeg"/><Relationship Id="rId4" Type="http://schemas.openxmlformats.org/officeDocument/2006/relationships/image" Target="../media/image101.jpeg"/></Relationships>
</file>

<file path=ppt/slides/_rels/slide52.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46.xml"/><Relationship Id="rId1" Type="http://schemas.openxmlformats.org/officeDocument/2006/relationships/slideLayout" Target="../slideLayouts/slideLayout10.xml"/><Relationship Id="rId6" Type="http://schemas.openxmlformats.org/officeDocument/2006/relationships/image" Target="../media/image109.jpeg"/><Relationship Id="rId5" Type="http://schemas.openxmlformats.org/officeDocument/2006/relationships/image" Target="../media/image108.jpeg"/><Relationship Id="rId4" Type="http://schemas.openxmlformats.org/officeDocument/2006/relationships/image" Target="../media/image107.jpeg"/></Relationships>
</file>

<file path=ppt/slides/_rels/slide53.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3" Type="http://schemas.openxmlformats.org/officeDocument/2006/relationships/image" Target="../media/image111.jpeg"/><Relationship Id="rId7" Type="http://schemas.openxmlformats.org/officeDocument/2006/relationships/image" Target="../media/image114.emf"/><Relationship Id="rId2" Type="http://schemas.openxmlformats.org/officeDocument/2006/relationships/notesSlide" Target="../notesSlides/notesSlide48.xml"/><Relationship Id="rId1" Type="http://schemas.openxmlformats.org/officeDocument/2006/relationships/slideLayout" Target="../slideLayouts/slideLayout10.xml"/><Relationship Id="rId6" Type="http://schemas.microsoft.com/office/2007/relationships/hdphoto" Target="../media/hdphoto1.wdp"/><Relationship Id="rId5" Type="http://schemas.openxmlformats.org/officeDocument/2006/relationships/image" Target="../media/image113.png"/><Relationship Id="rId4" Type="http://schemas.openxmlformats.org/officeDocument/2006/relationships/image" Target="../media/image112.jpeg"/></Relationships>
</file>

<file path=ppt/slides/_rels/slide55.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49.xml"/><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2" Type="http://schemas.microsoft.com/office/2018/10/relationships/comments" Target="../comments/modernComment_459_2924BCCF.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customXml" Target="../ink/ink8.xml"/><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customXml" Target="../ink/ink7.xml"/><Relationship Id="rId11" Type="http://schemas.openxmlformats.org/officeDocument/2006/relationships/image" Target="../media/image17.png"/><Relationship Id="rId5" Type="http://schemas.openxmlformats.org/officeDocument/2006/relationships/image" Target="../media/image14.png"/><Relationship Id="rId10" Type="http://schemas.openxmlformats.org/officeDocument/2006/relationships/customXml" Target="../ink/ink9.xml"/><Relationship Id="rId4" Type="http://schemas.openxmlformats.org/officeDocument/2006/relationships/customXml" Target="../ink/ink6.xml"/><Relationship Id="rId9"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0.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0B879-3D97-72D3-F5D2-911E012C3FAA}"/>
              </a:ext>
            </a:extLst>
          </p:cNvPr>
          <p:cNvSpPr>
            <a:spLocks noGrp="1"/>
          </p:cNvSpPr>
          <p:nvPr>
            <p:ph type="title"/>
          </p:nvPr>
        </p:nvSpPr>
        <p:spPr>
          <a:xfrm>
            <a:off x="61310" y="885200"/>
            <a:ext cx="4044524" cy="2191213"/>
          </a:xfrm>
        </p:spPr>
        <p:txBody>
          <a:bodyPr vert="horz" lIns="68580" tIns="34290" rIns="68580" bIns="34290" rtlCol="0" anchor="b">
            <a:noAutofit/>
          </a:bodyPr>
          <a:lstStyle/>
          <a:p>
            <a:r>
              <a:rPr lang="en-US" kern="1200" dirty="0">
                <a:latin typeface="+mj-lt"/>
                <a:ea typeface="+mj-ea"/>
                <a:cs typeface="+mj-cs"/>
              </a:rPr>
              <a:t>Module 8 </a:t>
            </a:r>
            <a:br>
              <a:rPr lang="en-US" kern="1200" dirty="0">
                <a:latin typeface="+mj-lt"/>
                <a:ea typeface="+mj-ea"/>
                <a:cs typeface="+mj-cs"/>
              </a:rPr>
            </a:br>
            <a:r>
              <a:rPr lang="en-US" kern="1200" dirty="0">
                <a:latin typeface="+mj-lt"/>
                <a:ea typeface="+mj-ea"/>
                <a:cs typeface="+mj-cs"/>
              </a:rPr>
              <a:t>Incorporating Grazing into Cover Crops and Annual Forage Systems</a:t>
            </a:r>
          </a:p>
        </p:txBody>
      </p:sp>
      <p:pic>
        <p:nvPicPr>
          <p:cNvPr id="4" name="Picture 3">
            <a:extLst>
              <a:ext uri="{FF2B5EF4-FFF2-40B4-BE49-F238E27FC236}">
                <a16:creationId xmlns:a16="http://schemas.microsoft.com/office/drawing/2014/main" id="{8A9B0081-BABC-6A8B-F2BA-691DC8A189A5}"/>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3986638" y="1177052"/>
            <a:ext cx="2382263" cy="2290794"/>
          </a:xfrm>
          <a:prstGeom prst="rect">
            <a:avLst/>
          </a:prstGeom>
        </p:spPr>
      </p:pic>
      <p:pic>
        <p:nvPicPr>
          <p:cNvPr id="5" name="Picture 4">
            <a:extLst>
              <a:ext uri="{FF2B5EF4-FFF2-40B4-BE49-F238E27FC236}">
                <a16:creationId xmlns:a16="http://schemas.microsoft.com/office/drawing/2014/main" id="{BC3C5861-3BE2-1369-B2BB-22CAC86CEB0A}"/>
              </a:ext>
            </a:extLst>
          </p:cNvPr>
          <p:cNvPicPr>
            <a:picLocks noChangeAspect="1"/>
          </p:cNvPicPr>
          <p:nvPr/>
        </p:nvPicPr>
        <p:blipFill>
          <a:blip r:embed="rId4" cstate="email">
            <a:extLst>
              <a:ext uri="{28A0092B-C50C-407E-A947-70E740481C1C}">
                <a14:useLocalDpi xmlns:a14="http://schemas.microsoft.com/office/drawing/2010/main"/>
              </a:ext>
            </a:extLst>
          </a:blip>
          <a:srcRect b="-4"/>
          <a:stretch/>
        </p:blipFill>
        <p:spPr>
          <a:xfrm>
            <a:off x="6457656" y="1177052"/>
            <a:ext cx="2236519" cy="2000554"/>
          </a:xfrm>
          <a:prstGeom prst="rect">
            <a:avLst/>
          </a:prstGeom>
        </p:spPr>
      </p:pic>
      <p:pic>
        <p:nvPicPr>
          <p:cNvPr id="6" name="Picture 5">
            <a:extLst>
              <a:ext uri="{FF2B5EF4-FFF2-40B4-BE49-F238E27FC236}">
                <a16:creationId xmlns:a16="http://schemas.microsoft.com/office/drawing/2014/main" id="{398AE25A-E66E-27D2-7B65-97E59966A997}"/>
              </a:ext>
            </a:extLst>
          </p:cNvPr>
          <p:cNvPicPr>
            <a:picLocks noChangeAspect="1"/>
          </p:cNvPicPr>
          <p:nvPr/>
        </p:nvPicPr>
        <p:blipFill>
          <a:blip r:embed="rId5" cstate="email">
            <a:extLst>
              <a:ext uri="{28A0092B-C50C-407E-A947-70E740481C1C}">
                <a14:useLocalDpi xmlns:a14="http://schemas.microsoft.com/office/drawing/2010/main"/>
              </a:ext>
            </a:extLst>
          </a:blip>
          <a:srcRect r="-3" b="-2"/>
          <a:stretch/>
        </p:blipFill>
        <p:spPr>
          <a:xfrm>
            <a:off x="6479784" y="3243981"/>
            <a:ext cx="2214390" cy="2191213"/>
          </a:xfrm>
          <a:prstGeom prst="rect">
            <a:avLst/>
          </a:prstGeom>
        </p:spPr>
      </p:pic>
      <p:pic>
        <p:nvPicPr>
          <p:cNvPr id="7" name="Picture 6">
            <a:extLst>
              <a:ext uri="{FF2B5EF4-FFF2-40B4-BE49-F238E27FC236}">
                <a16:creationId xmlns:a16="http://schemas.microsoft.com/office/drawing/2014/main" id="{EAE5C99E-EFD6-A9FB-49E1-C6C0AF9E029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083573" y="3679591"/>
            <a:ext cx="4285328" cy="1462583"/>
          </a:xfrm>
          <a:prstGeom prst="rect">
            <a:avLst/>
          </a:prstGeom>
        </p:spPr>
      </p:pic>
    </p:spTree>
    <p:extLst>
      <p:ext uri="{BB962C8B-B14F-4D97-AF65-F5344CB8AC3E}">
        <p14:creationId xmlns:p14="http://schemas.microsoft.com/office/powerpoint/2010/main" val="19976949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51AAA-1D3C-85D0-EEEE-C03383A88021}"/>
              </a:ext>
            </a:extLst>
          </p:cNvPr>
          <p:cNvSpPr>
            <a:spLocks noGrp="1"/>
          </p:cNvSpPr>
          <p:nvPr>
            <p:ph type="title"/>
          </p:nvPr>
        </p:nvSpPr>
        <p:spPr>
          <a:xfrm>
            <a:off x="0" y="1149357"/>
            <a:ext cx="7886700" cy="757238"/>
          </a:xfrm>
        </p:spPr>
        <p:txBody>
          <a:bodyPr/>
          <a:lstStyle/>
          <a:p>
            <a:r>
              <a:rPr lang="en-US" dirty="0">
                <a:cs typeface="Calibri Light"/>
              </a:rPr>
              <a:t>Management impact to soil structure &amp; porosity</a:t>
            </a:r>
            <a:endParaRPr lang="en-US" dirty="0"/>
          </a:p>
        </p:txBody>
      </p:sp>
      <p:pic>
        <p:nvPicPr>
          <p:cNvPr id="4" name="Content Placeholder 3">
            <a:extLst>
              <a:ext uri="{FF2B5EF4-FFF2-40B4-BE49-F238E27FC236}">
                <a16:creationId xmlns:a16="http://schemas.microsoft.com/office/drawing/2014/main" id="{B1A3CB37-4135-7511-D1EF-1418358B12CC}"/>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607574" y="1572452"/>
            <a:ext cx="5351393" cy="40624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28262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EF165-1765-4547-A8F3-53F54621DCC1}"/>
              </a:ext>
            </a:extLst>
          </p:cNvPr>
          <p:cNvSpPr>
            <a:spLocks noGrp="1"/>
          </p:cNvSpPr>
          <p:nvPr>
            <p:ph type="title"/>
          </p:nvPr>
        </p:nvSpPr>
        <p:spPr/>
        <p:txBody>
          <a:bodyPr/>
          <a:lstStyle/>
          <a:p>
            <a:r>
              <a:rPr lang="en-US"/>
              <a:t>Objectives – planning considerations</a:t>
            </a:r>
          </a:p>
        </p:txBody>
      </p:sp>
      <p:sp>
        <p:nvSpPr>
          <p:cNvPr id="3" name="Content Placeholder 2">
            <a:extLst>
              <a:ext uri="{FF2B5EF4-FFF2-40B4-BE49-F238E27FC236}">
                <a16:creationId xmlns:a16="http://schemas.microsoft.com/office/drawing/2014/main" id="{23952B4E-7046-48A8-EE9A-5000F54181D7}"/>
              </a:ext>
            </a:extLst>
          </p:cNvPr>
          <p:cNvSpPr>
            <a:spLocks noGrp="1"/>
          </p:cNvSpPr>
          <p:nvPr>
            <p:ph idx="1"/>
          </p:nvPr>
        </p:nvSpPr>
        <p:spPr>
          <a:xfrm>
            <a:off x="449826" y="2226469"/>
            <a:ext cx="8347587" cy="3263504"/>
          </a:xfrm>
        </p:spPr>
        <p:txBody>
          <a:bodyPr vert="horz" lIns="68580" tIns="34290" rIns="68580" bIns="34290" rtlCol="0" anchor="t">
            <a:normAutofit fontScale="92500" lnSpcReduction="20000"/>
          </a:bodyPr>
          <a:lstStyle/>
          <a:p>
            <a:pPr marL="0" indent="0">
              <a:buNone/>
            </a:pPr>
            <a:r>
              <a:rPr lang="en-US" b="1" dirty="0">
                <a:solidFill>
                  <a:schemeClr val="accent1"/>
                </a:solidFill>
              </a:rPr>
              <a:t>Cool-season dominated mixes </a:t>
            </a:r>
            <a:r>
              <a:rPr lang="en-US" dirty="0"/>
              <a:t>=      quality, but        production</a:t>
            </a:r>
          </a:p>
          <a:p>
            <a:pPr marL="0" indent="0">
              <a:buNone/>
            </a:pPr>
            <a:endParaRPr lang="en-US" dirty="0">
              <a:solidFill>
                <a:srgbClr val="FFC000"/>
              </a:solidFill>
            </a:endParaRPr>
          </a:p>
          <a:p>
            <a:pPr marL="0" indent="0">
              <a:buNone/>
            </a:pPr>
            <a:r>
              <a:rPr lang="en-US" b="1" dirty="0">
                <a:solidFill>
                  <a:srgbClr val="FFC000"/>
                </a:solidFill>
              </a:rPr>
              <a:t>Warm-season dominated mixes </a:t>
            </a:r>
            <a:r>
              <a:rPr lang="en-US" dirty="0">
                <a:solidFill>
                  <a:srgbClr val="FFC000"/>
                </a:solidFill>
              </a:rPr>
              <a:t>=</a:t>
            </a:r>
            <a:r>
              <a:rPr lang="en-US" dirty="0"/>
              <a:t>  </a:t>
            </a:r>
            <a:r>
              <a:rPr lang="en-US" dirty="0">
                <a:solidFill>
                  <a:srgbClr val="2E75B6"/>
                </a:solidFill>
              </a:rPr>
              <a:t>   </a:t>
            </a:r>
            <a:r>
              <a:rPr lang="en-US" dirty="0">
                <a:solidFill>
                  <a:srgbClr val="FFC000"/>
                </a:solidFill>
              </a:rPr>
              <a:t>quality, but       production</a:t>
            </a:r>
            <a:endParaRPr lang="en-US" dirty="0">
              <a:solidFill>
                <a:srgbClr val="FFC000"/>
              </a:solidFill>
              <a:cs typeface="Calibri"/>
            </a:endParaRPr>
          </a:p>
          <a:p>
            <a:pPr marL="0" indent="0">
              <a:buNone/>
            </a:pPr>
            <a:endParaRPr lang="en-US" dirty="0">
              <a:solidFill>
                <a:srgbClr val="FFC000"/>
              </a:solidFill>
            </a:endParaRPr>
          </a:p>
          <a:p>
            <a:pPr lvl="1"/>
            <a:r>
              <a:rPr lang="en-US" dirty="0">
                <a:solidFill>
                  <a:schemeClr val="tx1"/>
                </a:solidFill>
              </a:rPr>
              <a:t>What animals will graze this cover crop/forage?</a:t>
            </a:r>
            <a:endParaRPr lang="en-US" dirty="0">
              <a:solidFill>
                <a:schemeClr val="tx1"/>
              </a:solidFill>
              <a:cs typeface="Calibri"/>
            </a:endParaRPr>
          </a:p>
          <a:p>
            <a:pPr lvl="1"/>
            <a:r>
              <a:rPr lang="en-US" dirty="0">
                <a:solidFill>
                  <a:schemeClr val="tx1"/>
                </a:solidFill>
              </a:rPr>
              <a:t>When will animals utilize the growth?</a:t>
            </a:r>
            <a:endParaRPr lang="en-US" dirty="0">
              <a:solidFill>
                <a:schemeClr val="tx1"/>
              </a:solidFill>
              <a:cs typeface="Calibri"/>
            </a:endParaRPr>
          </a:p>
          <a:p>
            <a:pPr lvl="1"/>
            <a:r>
              <a:rPr lang="en-US" dirty="0">
                <a:solidFill>
                  <a:schemeClr val="tx1"/>
                </a:solidFill>
              </a:rPr>
              <a:t>Opportunities to purchase stockers/yearlings?</a:t>
            </a:r>
            <a:endParaRPr lang="en-US" dirty="0">
              <a:solidFill>
                <a:schemeClr val="tx1"/>
              </a:solidFill>
              <a:cs typeface="Calibri"/>
            </a:endParaRPr>
          </a:p>
          <a:p>
            <a:pPr lvl="1"/>
            <a:r>
              <a:rPr lang="en-US" dirty="0">
                <a:solidFill>
                  <a:schemeClr val="tx1"/>
                </a:solidFill>
              </a:rPr>
              <a:t>Cover Crop grazing – only for cattle? </a:t>
            </a:r>
            <a:endParaRPr lang="en-US" dirty="0">
              <a:solidFill>
                <a:schemeClr val="tx1"/>
              </a:solidFill>
              <a:cs typeface="Calibri"/>
            </a:endParaRPr>
          </a:p>
          <a:p>
            <a:pPr marL="342900" lvl="1" indent="0">
              <a:buNone/>
            </a:pPr>
            <a:endParaRPr lang="en-US" dirty="0">
              <a:solidFill>
                <a:schemeClr val="tx1"/>
              </a:solidFill>
              <a:cs typeface="Calibri"/>
            </a:endParaRPr>
          </a:p>
          <a:p>
            <a:pPr marL="0" indent="0">
              <a:buNone/>
            </a:pPr>
            <a:r>
              <a:rPr lang="en-US" dirty="0">
                <a:solidFill>
                  <a:schemeClr val="tx1"/>
                </a:solidFill>
              </a:rPr>
              <a:t>Utilizing cover crops to reduce pressure on perennial forage – plan cover crop mixes for shortages (quality or quantity) in perennial system</a:t>
            </a:r>
            <a:endParaRPr lang="en-US" dirty="0">
              <a:solidFill>
                <a:schemeClr val="tx1"/>
              </a:solidFill>
              <a:cs typeface="Calibri"/>
            </a:endParaRPr>
          </a:p>
        </p:txBody>
      </p:sp>
      <p:sp>
        <p:nvSpPr>
          <p:cNvPr id="5" name="Arrow: Down 4">
            <a:extLst>
              <a:ext uri="{FF2B5EF4-FFF2-40B4-BE49-F238E27FC236}">
                <a16:creationId xmlns:a16="http://schemas.microsoft.com/office/drawing/2014/main" id="{2403F505-FB14-67E6-AA82-A6A826290D41}"/>
              </a:ext>
            </a:extLst>
          </p:cNvPr>
          <p:cNvSpPr/>
          <p:nvPr/>
        </p:nvSpPr>
        <p:spPr>
          <a:xfrm>
            <a:off x="6613859" y="2123598"/>
            <a:ext cx="266427" cy="31326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Arrow: Up 6">
            <a:extLst>
              <a:ext uri="{FF2B5EF4-FFF2-40B4-BE49-F238E27FC236}">
                <a16:creationId xmlns:a16="http://schemas.microsoft.com/office/drawing/2014/main" id="{A6845096-8845-9E3B-80F0-66C47DEF29D6}"/>
              </a:ext>
            </a:extLst>
          </p:cNvPr>
          <p:cNvSpPr/>
          <p:nvPr/>
        </p:nvSpPr>
        <p:spPr>
          <a:xfrm>
            <a:off x="6747073" y="2839055"/>
            <a:ext cx="266427" cy="357230"/>
          </a:xfrm>
          <a:prstGeom prst="up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Arrow: Up 7">
            <a:extLst>
              <a:ext uri="{FF2B5EF4-FFF2-40B4-BE49-F238E27FC236}">
                <a16:creationId xmlns:a16="http://schemas.microsoft.com/office/drawing/2014/main" id="{414B06F2-7304-EDD1-DA13-1C71DF61A0A8}"/>
              </a:ext>
            </a:extLst>
          </p:cNvPr>
          <p:cNvSpPr/>
          <p:nvPr/>
        </p:nvSpPr>
        <p:spPr>
          <a:xfrm>
            <a:off x="4713032" y="2123598"/>
            <a:ext cx="284011" cy="313269"/>
          </a:xfrm>
          <a:prstGeom prst="upArrow">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Arrow: Down 8">
            <a:extLst>
              <a:ext uri="{FF2B5EF4-FFF2-40B4-BE49-F238E27FC236}">
                <a16:creationId xmlns:a16="http://schemas.microsoft.com/office/drawing/2014/main" id="{67176820-92F2-57B1-7924-DBAB33B94CDC}"/>
              </a:ext>
            </a:extLst>
          </p:cNvPr>
          <p:cNvSpPr/>
          <p:nvPr/>
        </p:nvSpPr>
        <p:spPr>
          <a:xfrm>
            <a:off x="4945576" y="2839056"/>
            <a:ext cx="284012" cy="357230"/>
          </a:xfrm>
          <a:prstGeom prst="downArrow">
            <a:avLst/>
          </a:prstGeom>
          <a:solidFill>
            <a:srgbClr val="FFC000"/>
          </a:solid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3893379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alphaModFix amt="55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44F44-7C70-7276-90F0-13C184B086AD}"/>
              </a:ext>
            </a:extLst>
          </p:cNvPr>
          <p:cNvSpPr>
            <a:spLocks noGrp="1"/>
          </p:cNvSpPr>
          <p:nvPr>
            <p:ph type="title"/>
          </p:nvPr>
        </p:nvSpPr>
        <p:spPr>
          <a:xfrm>
            <a:off x="52211" y="1194110"/>
            <a:ext cx="7886700" cy="757238"/>
          </a:xfrm>
        </p:spPr>
        <p:txBody>
          <a:bodyPr/>
          <a:lstStyle/>
          <a:p>
            <a:r>
              <a:rPr lang="en-US" dirty="0"/>
              <a:t>Objectives – planning considerations</a:t>
            </a:r>
          </a:p>
        </p:txBody>
      </p:sp>
      <p:sp>
        <p:nvSpPr>
          <p:cNvPr id="3" name="Content Placeholder 2">
            <a:extLst>
              <a:ext uri="{FF2B5EF4-FFF2-40B4-BE49-F238E27FC236}">
                <a16:creationId xmlns:a16="http://schemas.microsoft.com/office/drawing/2014/main" id="{7381834E-F2EC-4822-BFF9-0525B7FCB77D}"/>
              </a:ext>
            </a:extLst>
          </p:cNvPr>
          <p:cNvSpPr>
            <a:spLocks noGrp="1"/>
          </p:cNvSpPr>
          <p:nvPr>
            <p:ph idx="1"/>
          </p:nvPr>
        </p:nvSpPr>
        <p:spPr>
          <a:xfrm>
            <a:off x="1039761" y="1893747"/>
            <a:ext cx="6956590" cy="3473749"/>
          </a:xfrm>
        </p:spPr>
        <p:txBody>
          <a:bodyPr vert="horz" lIns="68580" tIns="34290" rIns="68580" bIns="34290" rtlCol="0" anchor="t">
            <a:noAutofit/>
          </a:bodyPr>
          <a:lstStyle/>
          <a:p>
            <a:r>
              <a:rPr lang="en-US" sz="1800" dirty="0">
                <a:solidFill>
                  <a:schemeClr val="tx1">
                    <a:lumMod val="95000"/>
                    <a:lumOff val="5000"/>
                  </a:schemeClr>
                </a:solidFill>
              </a:rPr>
              <a:t>Plant Perennials on the worst soils, crop the best.</a:t>
            </a:r>
            <a:endParaRPr lang="en-US" sz="1800" dirty="0">
              <a:solidFill>
                <a:schemeClr val="tx1">
                  <a:lumMod val="95000"/>
                  <a:lumOff val="5000"/>
                </a:schemeClr>
              </a:solidFill>
              <a:cs typeface="Calibri"/>
            </a:endParaRPr>
          </a:p>
          <a:p>
            <a:pPr lvl="1"/>
            <a:r>
              <a:rPr lang="en-US" dirty="0">
                <a:solidFill>
                  <a:schemeClr val="tx1">
                    <a:lumMod val="95000"/>
                    <a:lumOff val="5000"/>
                  </a:schemeClr>
                </a:solidFill>
                <a:cs typeface="Calibri"/>
              </a:rPr>
              <a:t>In some cases, the best approach may be to heal the land using multi-species cover crops, then plant perennials.</a:t>
            </a:r>
          </a:p>
          <a:p>
            <a:pPr lvl="1"/>
            <a:endParaRPr lang="en-US" dirty="0">
              <a:solidFill>
                <a:schemeClr val="tx1">
                  <a:lumMod val="95000"/>
                  <a:lumOff val="5000"/>
                </a:schemeClr>
              </a:solidFill>
            </a:endParaRPr>
          </a:p>
          <a:p>
            <a:r>
              <a:rPr lang="en-US" sz="1800" dirty="0">
                <a:solidFill>
                  <a:schemeClr val="tx1">
                    <a:lumMod val="95000"/>
                    <a:lumOff val="5000"/>
                  </a:schemeClr>
                </a:solidFill>
              </a:rPr>
              <a:t>Consider using higher C:N ratio cover crop mixes that are more competitive, especially if weed pressure is a concern.</a:t>
            </a:r>
            <a:endParaRPr lang="en-US" sz="1800" dirty="0">
              <a:solidFill>
                <a:schemeClr val="tx1">
                  <a:lumMod val="95000"/>
                  <a:lumOff val="5000"/>
                </a:schemeClr>
              </a:solidFill>
              <a:cs typeface="Calibri"/>
            </a:endParaRPr>
          </a:p>
          <a:p>
            <a:r>
              <a:rPr lang="en-US" sz="1800" dirty="0">
                <a:solidFill>
                  <a:schemeClr val="tx1">
                    <a:lumMod val="95000"/>
                    <a:lumOff val="5000"/>
                  </a:schemeClr>
                </a:solidFill>
                <a:cs typeface="Calibri"/>
              </a:rPr>
              <a:t>Fill perennial forage production/quality gaps with strategically planned cover crop mixtures on cropland</a:t>
            </a:r>
          </a:p>
          <a:p>
            <a:r>
              <a:rPr lang="en-US" sz="1800" dirty="0">
                <a:solidFill>
                  <a:schemeClr val="tx1">
                    <a:lumMod val="95000"/>
                    <a:lumOff val="5000"/>
                  </a:schemeClr>
                </a:solidFill>
              </a:rPr>
              <a:t>Grazing cover crops enables changing season of use on perennial forage systems to maximize diversity on those perennial acres.</a:t>
            </a:r>
            <a:endParaRPr lang="en-US" sz="1800" dirty="0">
              <a:solidFill>
                <a:schemeClr val="tx1">
                  <a:lumMod val="95000"/>
                  <a:lumOff val="5000"/>
                </a:schemeClr>
              </a:solidFill>
              <a:cs typeface="Calibri"/>
            </a:endParaRPr>
          </a:p>
          <a:p>
            <a:endParaRPr lang="en-US" sz="1800" dirty="0"/>
          </a:p>
        </p:txBody>
      </p:sp>
      <p:sp>
        <p:nvSpPr>
          <p:cNvPr id="5" name="TextBox 4">
            <a:extLst>
              <a:ext uri="{FF2B5EF4-FFF2-40B4-BE49-F238E27FC236}">
                <a16:creationId xmlns:a16="http://schemas.microsoft.com/office/drawing/2014/main" id="{F435015A-4342-B5B9-8043-5A62CF4C558B}"/>
              </a:ext>
            </a:extLst>
          </p:cNvPr>
          <p:cNvSpPr txBox="1"/>
          <p:nvPr/>
        </p:nvSpPr>
        <p:spPr>
          <a:xfrm>
            <a:off x="5894711" y="5367496"/>
            <a:ext cx="2865831" cy="30008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500" i="1" dirty="0">
                <a:cs typeface="Calibri"/>
              </a:rPr>
              <a:t>Photo: Riley Kammerer, SD</a:t>
            </a:r>
          </a:p>
        </p:txBody>
      </p:sp>
    </p:spTree>
    <p:extLst>
      <p:ext uri="{BB962C8B-B14F-4D97-AF65-F5344CB8AC3E}">
        <p14:creationId xmlns:p14="http://schemas.microsoft.com/office/powerpoint/2010/main" val="3640583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BDC490-80F1-1FDE-4A89-E77B4462DD10}"/>
              </a:ext>
            </a:extLst>
          </p:cNvPr>
          <p:cNvPicPr>
            <a:picLocks noChangeAspect="1"/>
          </p:cNvPicPr>
          <p:nvPr/>
        </p:nvPicPr>
        <p:blipFill>
          <a:blip r:embed="rId3" cstate="email">
            <a:extLst>
              <a:ext uri="{28A0092B-C50C-407E-A947-70E740481C1C}">
                <a14:useLocalDpi xmlns:a14="http://schemas.microsoft.com/office/drawing/2010/main"/>
              </a:ext>
            </a:extLst>
          </a:blip>
          <a:srcRect r="-1"/>
          <a:stretch/>
        </p:blipFill>
        <p:spPr>
          <a:xfrm>
            <a:off x="4228696" y="3299314"/>
            <a:ext cx="4901112" cy="2421780"/>
          </a:xfrm>
          <a:custGeom>
            <a:avLst/>
            <a:gdLst/>
            <a:ahLst/>
            <a:cxnLst/>
            <a:rect l="l" t="t" r="r" b="b"/>
            <a:pathLst>
              <a:path w="7023646" h="3401568">
                <a:moveTo>
                  <a:pt x="749132" y="0"/>
                </a:moveTo>
                <a:lnTo>
                  <a:pt x="7023646" y="0"/>
                </a:lnTo>
                <a:lnTo>
                  <a:pt x="7023646" y="3401568"/>
                </a:lnTo>
                <a:lnTo>
                  <a:pt x="0" y="3401568"/>
                </a:lnTo>
                <a:lnTo>
                  <a:pt x="79008" y="3238906"/>
                </a:lnTo>
                <a:cubicBezTo>
                  <a:pt x="502362" y="2321466"/>
                  <a:pt x="749563" y="1215476"/>
                  <a:pt x="749563" y="24956"/>
                </a:cubicBezTo>
                <a:close/>
              </a:path>
            </a:pathLst>
          </a:custGeom>
        </p:spPr>
      </p:pic>
      <p:pic>
        <p:nvPicPr>
          <p:cNvPr id="4" name="Picture 3">
            <a:extLst>
              <a:ext uri="{FF2B5EF4-FFF2-40B4-BE49-F238E27FC236}">
                <a16:creationId xmlns:a16="http://schemas.microsoft.com/office/drawing/2014/main" id="{5F4FFF9D-98EC-6D50-A33A-E40461AB53B1}"/>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6837289" y="1131028"/>
            <a:ext cx="2305457" cy="2141096"/>
          </a:xfrm>
          <a:custGeom>
            <a:avLst/>
            <a:gdLst/>
            <a:ahLst/>
            <a:cxnLst/>
            <a:rect l="l" t="t" r="r" b="b"/>
            <a:pathLst>
              <a:path w="3662680" h="3401568">
                <a:moveTo>
                  <a:pt x="0" y="0"/>
                </a:moveTo>
                <a:lnTo>
                  <a:pt x="3662680" y="0"/>
                </a:lnTo>
                <a:lnTo>
                  <a:pt x="3662680" y="3401568"/>
                </a:lnTo>
                <a:lnTo>
                  <a:pt x="774527" y="3401568"/>
                </a:lnTo>
                <a:lnTo>
                  <a:pt x="769892" y="3133175"/>
                </a:lnTo>
                <a:cubicBezTo>
                  <a:pt x="732577" y="2055441"/>
                  <a:pt x="492520" y="1056020"/>
                  <a:pt x="104445" y="215033"/>
                </a:cubicBezTo>
                <a:close/>
              </a:path>
            </a:pathLst>
          </a:custGeom>
        </p:spPr>
      </p:pic>
      <p:pic>
        <p:nvPicPr>
          <p:cNvPr id="7" name="Picture 6">
            <a:extLst>
              <a:ext uri="{FF2B5EF4-FFF2-40B4-BE49-F238E27FC236}">
                <a16:creationId xmlns:a16="http://schemas.microsoft.com/office/drawing/2014/main" id="{EDBACC23-DAF8-F04B-C762-1622EAD03C5B}"/>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4694942" y="1131028"/>
            <a:ext cx="2592127" cy="2141096"/>
          </a:xfrm>
          <a:custGeom>
            <a:avLst/>
            <a:gdLst/>
            <a:ahLst/>
            <a:cxnLst/>
            <a:rect l="l" t="t" r="r" b="b"/>
            <a:pathLst>
              <a:path w="4118110" h="3401568">
                <a:moveTo>
                  <a:pt x="0" y="0"/>
                </a:moveTo>
                <a:lnTo>
                  <a:pt x="3343575" y="0"/>
                </a:lnTo>
                <a:lnTo>
                  <a:pt x="3448028" y="215050"/>
                </a:lnTo>
                <a:cubicBezTo>
                  <a:pt x="3836103" y="1056037"/>
                  <a:pt x="4076161" y="2055458"/>
                  <a:pt x="4113475" y="3133192"/>
                </a:cubicBezTo>
                <a:lnTo>
                  <a:pt x="4118110" y="3401568"/>
                </a:lnTo>
                <a:lnTo>
                  <a:pt x="801224" y="3401568"/>
                </a:lnTo>
                <a:lnTo>
                  <a:pt x="797493" y="3185579"/>
                </a:lnTo>
                <a:cubicBezTo>
                  <a:pt x="756786" y="2009870"/>
                  <a:pt x="474799" y="927359"/>
                  <a:pt x="22579" y="42066"/>
                </a:cubicBezTo>
                <a:close/>
              </a:path>
            </a:pathLst>
          </a:custGeom>
        </p:spPr>
      </p:pic>
      <p:sp>
        <p:nvSpPr>
          <p:cNvPr id="6" name="Title 1">
            <a:extLst>
              <a:ext uri="{FF2B5EF4-FFF2-40B4-BE49-F238E27FC236}">
                <a16:creationId xmlns:a16="http://schemas.microsoft.com/office/drawing/2014/main" id="{10B131F3-82A2-3AD3-04C6-166A9DBA6383}"/>
              </a:ext>
            </a:extLst>
          </p:cNvPr>
          <p:cNvSpPr>
            <a:spLocks noGrp="1"/>
          </p:cNvSpPr>
          <p:nvPr>
            <p:ph type="title"/>
          </p:nvPr>
        </p:nvSpPr>
        <p:spPr>
          <a:xfrm>
            <a:off x="0" y="1054132"/>
            <a:ext cx="4785528" cy="994172"/>
          </a:xfrm>
        </p:spPr>
        <p:txBody>
          <a:bodyPr vert="horz" lIns="68580" tIns="34290" rIns="68580" bIns="34290" rtlCol="0" anchor="ctr">
            <a:normAutofit/>
          </a:bodyPr>
          <a:lstStyle/>
          <a:p>
            <a:r>
              <a:rPr lang="en-US" kern="1200" dirty="0">
                <a:latin typeface="+mj-lt"/>
                <a:ea typeface="+mj-ea"/>
                <a:cs typeface="+mj-cs"/>
              </a:rPr>
              <a:t>Objectives: species selection for diversity</a:t>
            </a:r>
          </a:p>
        </p:txBody>
      </p:sp>
      <p:grpSp>
        <p:nvGrpSpPr>
          <p:cNvPr id="8" name="Group 7">
            <a:extLst>
              <a:ext uri="{FF2B5EF4-FFF2-40B4-BE49-F238E27FC236}">
                <a16:creationId xmlns:a16="http://schemas.microsoft.com/office/drawing/2014/main" id="{DC531A9B-DF09-0F38-F7E7-7A1AEA1A44D0}"/>
              </a:ext>
            </a:extLst>
          </p:cNvPr>
          <p:cNvGrpSpPr/>
          <p:nvPr/>
        </p:nvGrpSpPr>
        <p:grpSpPr>
          <a:xfrm>
            <a:off x="174010" y="1943633"/>
            <a:ext cx="4252325" cy="3363149"/>
            <a:chOff x="232014" y="1448511"/>
            <a:chExt cx="5669766" cy="4484198"/>
          </a:xfrm>
        </p:grpSpPr>
        <p:sp>
          <p:nvSpPr>
            <p:cNvPr id="2" name="Content Placeholder 2">
              <a:extLst>
                <a:ext uri="{FF2B5EF4-FFF2-40B4-BE49-F238E27FC236}">
                  <a16:creationId xmlns:a16="http://schemas.microsoft.com/office/drawing/2014/main" id="{CF913844-D39F-A4BE-18DD-3A7AE6154A80}"/>
                </a:ext>
              </a:extLst>
            </p:cNvPr>
            <p:cNvSpPr txBox="1">
              <a:spLocks/>
            </p:cNvSpPr>
            <p:nvPr/>
          </p:nvSpPr>
          <p:spPr>
            <a:xfrm>
              <a:off x="232014" y="1448511"/>
              <a:ext cx="5669766" cy="4484198"/>
            </a:xfrm>
            <a:prstGeom prst="rect">
              <a:avLst/>
            </a:prstGeom>
          </p:spPr>
          <p:txBody>
            <a:bodyPr vert="horz" lIns="68580" tIns="34290" rIns="68580" bIns="3429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5">
                      <a:lumMod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5">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5">
                      <a:lumMod val="7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7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575" dirty="0">
                  <a:solidFill>
                    <a:schemeClr val="tx1"/>
                  </a:solidFill>
                  <a:cs typeface="Calibri"/>
                </a:rPr>
                <a:t>Look to &amp; mimic diversity on healthy native rangeland </a:t>
              </a:r>
              <a:endParaRPr lang="en-US" sz="1575" dirty="0">
                <a:solidFill>
                  <a:schemeClr val="tx1"/>
                </a:solidFill>
              </a:endParaRPr>
            </a:p>
            <a:p>
              <a:r>
                <a:rPr lang="en-US" sz="1575" dirty="0">
                  <a:solidFill>
                    <a:schemeClr val="tx1"/>
                  </a:solidFill>
                </a:rPr>
                <a:t>Desired ecosystem services are usually delivered, even under adverse conditions, due to community dynamics</a:t>
              </a:r>
              <a:endParaRPr lang="en-US" sz="1575" dirty="0">
                <a:solidFill>
                  <a:schemeClr val="tx1"/>
                </a:solidFill>
                <a:cs typeface="Calibri"/>
              </a:endParaRPr>
            </a:p>
            <a:p>
              <a:pPr lvl="1"/>
              <a:r>
                <a:rPr lang="en-US" sz="1575" dirty="0">
                  <a:solidFill>
                    <a:schemeClr val="tx1"/>
                  </a:solidFill>
                </a:rPr>
                <a:t>Diverse diet selection</a:t>
              </a:r>
              <a:endParaRPr lang="en-US" sz="1575" dirty="0">
                <a:solidFill>
                  <a:schemeClr val="tx1"/>
                </a:solidFill>
                <a:cs typeface="Calibri"/>
              </a:endParaRPr>
            </a:p>
            <a:p>
              <a:pPr lvl="1"/>
              <a:r>
                <a:rPr lang="en-US" sz="1575" dirty="0">
                  <a:solidFill>
                    <a:schemeClr val="tx1"/>
                  </a:solidFill>
                </a:rPr>
                <a:t>    quality forage throughout season-of-use</a:t>
              </a:r>
              <a:endParaRPr lang="en-US" sz="1575" dirty="0">
                <a:solidFill>
                  <a:schemeClr val="tx1"/>
                </a:solidFill>
                <a:cs typeface="Calibri"/>
              </a:endParaRPr>
            </a:p>
            <a:p>
              <a:pPr lvl="1"/>
              <a:r>
                <a:rPr lang="en-US" sz="1575" dirty="0">
                  <a:solidFill>
                    <a:schemeClr val="tx1"/>
                  </a:solidFill>
                </a:rPr>
                <a:t>    weight gain</a:t>
              </a:r>
              <a:endParaRPr lang="en-US" sz="1575" dirty="0">
                <a:solidFill>
                  <a:schemeClr val="tx1"/>
                </a:solidFill>
                <a:cs typeface="Calibri"/>
              </a:endParaRPr>
            </a:p>
            <a:p>
              <a:pPr lvl="1"/>
              <a:r>
                <a:rPr lang="en-US" sz="1575" dirty="0">
                  <a:solidFill>
                    <a:schemeClr val="tx1"/>
                  </a:solidFill>
                </a:rPr>
                <a:t>    animal health </a:t>
              </a:r>
              <a:endParaRPr lang="en-US" sz="1575" dirty="0">
                <a:solidFill>
                  <a:schemeClr val="tx1"/>
                </a:solidFill>
                <a:cs typeface="Calibri"/>
              </a:endParaRPr>
            </a:p>
            <a:p>
              <a:r>
                <a:rPr lang="en-US" sz="1575" dirty="0">
                  <a:solidFill>
                    <a:schemeClr val="tx1"/>
                  </a:solidFill>
                </a:rPr>
                <a:t>Compounding positive effects of soil health principles improves ecosystem function</a:t>
              </a:r>
              <a:endParaRPr lang="en-US" sz="1575" dirty="0">
                <a:solidFill>
                  <a:schemeClr val="tx1"/>
                </a:solidFill>
                <a:cs typeface="Calibri"/>
              </a:endParaRPr>
            </a:p>
            <a:p>
              <a:endParaRPr lang="en-US" sz="1575" dirty="0">
                <a:solidFill>
                  <a:schemeClr val="tx1"/>
                </a:solidFill>
              </a:endParaRPr>
            </a:p>
            <a:p>
              <a:endParaRPr lang="en-US" sz="1575" dirty="0">
                <a:solidFill>
                  <a:schemeClr val="tx1"/>
                </a:solidFill>
              </a:endParaRPr>
            </a:p>
          </p:txBody>
        </p:sp>
        <p:sp>
          <p:nvSpPr>
            <p:cNvPr id="9" name="Arrow: Up 8">
              <a:extLst>
                <a:ext uri="{FF2B5EF4-FFF2-40B4-BE49-F238E27FC236}">
                  <a16:creationId xmlns:a16="http://schemas.microsoft.com/office/drawing/2014/main" id="{53544E97-D0DC-19D0-D4C5-E7F0E337C2B5}"/>
                </a:ext>
              </a:extLst>
            </p:cNvPr>
            <p:cNvSpPr/>
            <p:nvPr/>
          </p:nvSpPr>
          <p:spPr>
            <a:xfrm>
              <a:off x="949098" y="4374230"/>
              <a:ext cx="230632" cy="238495"/>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Arrow: Up 9">
              <a:extLst>
                <a:ext uri="{FF2B5EF4-FFF2-40B4-BE49-F238E27FC236}">
                  <a16:creationId xmlns:a16="http://schemas.microsoft.com/office/drawing/2014/main" id="{AB3D6AD1-DA88-52DE-058F-8F080536F0EE}"/>
                </a:ext>
              </a:extLst>
            </p:cNvPr>
            <p:cNvSpPr/>
            <p:nvPr/>
          </p:nvSpPr>
          <p:spPr>
            <a:xfrm>
              <a:off x="949098" y="3783554"/>
              <a:ext cx="230632" cy="238495"/>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Arrow: Up 10">
              <a:extLst>
                <a:ext uri="{FF2B5EF4-FFF2-40B4-BE49-F238E27FC236}">
                  <a16:creationId xmlns:a16="http://schemas.microsoft.com/office/drawing/2014/main" id="{CBDDB664-90CF-1D08-D9B9-54ADFAA01497}"/>
                </a:ext>
              </a:extLst>
            </p:cNvPr>
            <p:cNvSpPr/>
            <p:nvPr/>
          </p:nvSpPr>
          <p:spPr>
            <a:xfrm>
              <a:off x="949098" y="4751357"/>
              <a:ext cx="230632" cy="238495"/>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5" name="TextBox 4">
            <a:extLst>
              <a:ext uri="{FF2B5EF4-FFF2-40B4-BE49-F238E27FC236}">
                <a16:creationId xmlns:a16="http://schemas.microsoft.com/office/drawing/2014/main" id="{E6BDD524-3B97-DEA8-5CCA-BE1DDAD18B5F}"/>
              </a:ext>
            </a:extLst>
          </p:cNvPr>
          <p:cNvSpPr txBox="1"/>
          <p:nvPr/>
        </p:nvSpPr>
        <p:spPr>
          <a:xfrm>
            <a:off x="5112683" y="3420595"/>
            <a:ext cx="2057400" cy="2769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endParaRPr lang="en-US" sz="1350"/>
          </a:p>
        </p:txBody>
      </p:sp>
      <p:sp>
        <p:nvSpPr>
          <p:cNvPr id="12" name="TextBox 11">
            <a:extLst>
              <a:ext uri="{FF2B5EF4-FFF2-40B4-BE49-F238E27FC236}">
                <a16:creationId xmlns:a16="http://schemas.microsoft.com/office/drawing/2014/main" id="{F3542293-101D-0622-28B1-4133EE66141B}"/>
              </a:ext>
            </a:extLst>
          </p:cNvPr>
          <p:cNvSpPr txBox="1"/>
          <p:nvPr/>
        </p:nvSpPr>
        <p:spPr>
          <a:xfrm>
            <a:off x="10771654" y="4933390"/>
            <a:ext cx="1190625" cy="2769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endParaRPr lang="en-US" sz="1350"/>
          </a:p>
        </p:txBody>
      </p:sp>
      <p:sp>
        <p:nvSpPr>
          <p:cNvPr id="13" name="TextBox 12">
            <a:extLst>
              <a:ext uri="{FF2B5EF4-FFF2-40B4-BE49-F238E27FC236}">
                <a16:creationId xmlns:a16="http://schemas.microsoft.com/office/drawing/2014/main" id="{13B78318-63D3-CE91-225A-6A46DC35E705}"/>
              </a:ext>
            </a:extLst>
          </p:cNvPr>
          <p:cNvSpPr txBox="1"/>
          <p:nvPr/>
        </p:nvSpPr>
        <p:spPr>
          <a:xfrm>
            <a:off x="2885514" y="4555191"/>
            <a:ext cx="2057400" cy="2769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endParaRPr lang="en-US" sz="1350"/>
          </a:p>
        </p:txBody>
      </p:sp>
      <p:sp>
        <p:nvSpPr>
          <p:cNvPr id="14" name="TextBox 13">
            <a:extLst>
              <a:ext uri="{FF2B5EF4-FFF2-40B4-BE49-F238E27FC236}">
                <a16:creationId xmlns:a16="http://schemas.microsoft.com/office/drawing/2014/main" id="{B909286C-675C-EDB0-9D51-3963AFB481BE}"/>
              </a:ext>
            </a:extLst>
          </p:cNvPr>
          <p:cNvSpPr txBox="1"/>
          <p:nvPr/>
        </p:nvSpPr>
        <p:spPr>
          <a:xfrm>
            <a:off x="4905112" y="1163119"/>
            <a:ext cx="2264972" cy="71558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2100" b="1" dirty="0">
                <a:cs typeface="Calibri"/>
              </a:rPr>
              <a:t>Native Rangelands</a:t>
            </a:r>
          </a:p>
        </p:txBody>
      </p:sp>
      <p:sp>
        <p:nvSpPr>
          <p:cNvPr id="18" name="TextBox 17">
            <a:extLst>
              <a:ext uri="{FF2B5EF4-FFF2-40B4-BE49-F238E27FC236}">
                <a16:creationId xmlns:a16="http://schemas.microsoft.com/office/drawing/2014/main" id="{B0EEE10C-3FE1-E8BB-175C-D692B3E46E0B}"/>
              </a:ext>
            </a:extLst>
          </p:cNvPr>
          <p:cNvSpPr txBox="1"/>
          <p:nvPr/>
        </p:nvSpPr>
        <p:spPr>
          <a:xfrm>
            <a:off x="7367874" y="4914367"/>
            <a:ext cx="2240711" cy="71558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2100" b="1" dirty="0">
                <a:solidFill>
                  <a:schemeClr val="bg1"/>
                </a:solidFill>
                <a:cs typeface="Calibri"/>
              </a:rPr>
              <a:t>Native Rangeland</a:t>
            </a:r>
          </a:p>
        </p:txBody>
      </p:sp>
    </p:spTree>
    <p:extLst>
      <p:ext uri="{BB962C8B-B14F-4D97-AF65-F5344CB8AC3E}">
        <p14:creationId xmlns:p14="http://schemas.microsoft.com/office/powerpoint/2010/main" val="2050649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D113E-0A5D-BA80-D6FF-83C674C3093A}"/>
              </a:ext>
            </a:extLst>
          </p:cNvPr>
          <p:cNvSpPr>
            <a:spLocks noGrp="1"/>
          </p:cNvSpPr>
          <p:nvPr>
            <p:ph type="title"/>
          </p:nvPr>
        </p:nvSpPr>
        <p:spPr/>
        <p:txBody>
          <a:bodyPr/>
          <a:lstStyle/>
          <a:p>
            <a:r>
              <a:rPr lang="en-US"/>
              <a:t>Objectives – timing of seeding/grazing</a:t>
            </a:r>
          </a:p>
        </p:txBody>
      </p:sp>
      <p:sp>
        <p:nvSpPr>
          <p:cNvPr id="3" name="Content Placeholder 2">
            <a:extLst>
              <a:ext uri="{FF2B5EF4-FFF2-40B4-BE49-F238E27FC236}">
                <a16:creationId xmlns:a16="http://schemas.microsoft.com/office/drawing/2014/main" id="{2259964B-E404-655C-D1C2-3125D0639BBA}"/>
              </a:ext>
            </a:extLst>
          </p:cNvPr>
          <p:cNvSpPr>
            <a:spLocks noGrp="1"/>
          </p:cNvSpPr>
          <p:nvPr>
            <p:ph idx="1"/>
          </p:nvPr>
        </p:nvSpPr>
        <p:spPr>
          <a:xfrm>
            <a:off x="198558" y="1979795"/>
            <a:ext cx="4891869" cy="2569949"/>
          </a:xfrm>
        </p:spPr>
        <p:txBody>
          <a:bodyPr vert="horz" lIns="68580" tIns="34290" rIns="68580" bIns="34290" rtlCol="0" anchor="t">
            <a:normAutofit fontScale="92500" lnSpcReduction="10000"/>
          </a:bodyPr>
          <a:lstStyle/>
          <a:p>
            <a:r>
              <a:rPr lang="en-US" dirty="0">
                <a:solidFill>
                  <a:schemeClr val="tx1"/>
                </a:solidFill>
                <a:cs typeface="Calibri"/>
              </a:rPr>
              <a:t>Spring seeded cover crops</a:t>
            </a:r>
            <a:endParaRPr lang="en-US" dirty="0">
              <a:solidFill>
                <a:schemeClr val="tx1"/>
              </a:solidFill>
            </a:endParaRPr>
          </a:p>
          <a:p>
            <a:pPr lvl="1"/>
            <a:r>
              <a:rPr lang="en-US" dirty="0">
                <a:solidFill>
                  <a:schemeClr val="tx1"/>
                </a:solidFill>
                <a:cs typeface="Calibri"/>
              </a:rPr>
              <a:t>Late spring and/or summer</a:t>
            </a:r>
          </a:p>
          <a:p>
            <a:r>
              <a:rPr lang="en-US" dirty="0">
                <a:solidFill>
                  <a:schemeClr val="tx1"/>
                </a:solidFill>
                <a:cs typeface="Calibri"/>
              </a:rPr>
              <a:t>Summer seeded cover crops</a:t>
            </a:r>
          </a:p>
          <a:p>
            <a:pPr lvl="1"/>
            <a:r>
              <a:rPr lang="en-US" dirty="0">
                <a:solidFill>
                  <a:schemeClr val="tx1"/>
                </a:solidFill>
                <a:cs typeface="Calibri"/>
              </a:rPr>
              <a:t>For fall/winter utilization</a:t>
            </a:r>
          </a:p>
          <a:p>
            <a:r>
              <a:rPr lang="en-US" dirty="0">
                <a:solidFill>
                  <a:schemeClr val="tx1"/>
                </a:solidFill>
              </a:rPr>
              <a:t>Full-season cover crops</a:t>
            </a:r>
            <a:endParaRPr lang="en-US" dirty="0">
              <a:solidFill>
                <a:schemeClr val="tx1"/>
              </a:solidFill>
              <a:cs typeface="Calibri"/>
            </a:endParaRPr>
          </a:p>
          <a:p>
            <a:pPr lvl="1"/>
            <a:r>
              <a:rPr lang="en-US" dirty="0">
                <a:solidFill>
                  <a:schemeClr val="tx1"/>
                </a:solidFill>
                <a:cs typeface="Calibri"/>
              </a:rPr>
              <a:t>For use green and/or dormant (mature)</a:t>
            </a:r>
          </a:p>
          <a:p>
            <a:r>
              <a:rPr lang="en-US" dirty="0">
                <a:solidFill>
                  <a:schemeClr val="tx1"/>
                </a:solidFill>
                <a:cs typeface="Calibri"/>
              </a:rPr>
              <a:t>Fall seeded cover crops</a:t>
            </a:r>
          </a:p>
          <a:p>
            <a:pPr lvl="1"/>
            <a:r>
              <a:rPr lang="en-US" dirty="0">
                <a:solidFill>
                  <a:schemeClr val="tx1"/>
                </a:solidFill>
                <a:cs typeface="Calibri"/>
              </a:rPr>
              <a:t>For spring grazing use</a:t>
            </a:r>
          </a:p>
          <a:p>
            <a:pPr lvl="1"/>
            <a:endParaRPr lang="en-US" dirty="0">
              <a:solidFill>
                <a:schemeClr val="tx1"/>
              </a:solidFill>
              <a:cs typeface="Calibri"/>
            </a:endParaRPr>
          </a:p>
        </p:txBody>
      </p:sp>
      <p:pic>
        <p:nvPicPr>
          <p:cNvPr id="5" name="Picture 4" descr="A tractor in a field&#10;&#10;Description automatically generated with medium confidence">
            <a:extLst>
              <a:ext uri="{FF2B5EF4-FFF2-40B4-BE49-F238E27FC236}">
                <a16:creationId xmlns:a16="http://schemas.microsoft.com/office/drawing/2014/main" id="{119FD11C-5529-3C95-D905-7F90102DBB6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59053" y="2680885"/>
            <a:ext cx="4045383" cy="2889560"/>
          </a:xfrm>
          <a:prstGeom prst="rect">
            <a:avLst/>
          </a:prstGeom>
          <a:ln>
            <a:solidFill>
              <a:schemeClr val="tx1"/>
            </a:solidFill>
          </a:ln>
          <a:effectLst>
            <a:outerShdw blurRad="50800" dist="50800" dir="5400000" sx="101000" sy="101000" algn="ctr" rotWithShape="0">
              <a:schemeClr val="bg1">
                <a:lumMod val="75000"/>
              </a:schemeClr>
            </a:outerShdw>
          </a:effectLst>
        </p:spPr>
      </p:pic>
      <p:sp>
        <p:nvSpPr>
          <p:cNvPr id="4" name="TextBox 3">
            <a:extLst>
              <a:ext uri="{FF2B5EF4-FFF2-40B4-BE49-F238E27FC236}">
                <a16:creationId xmlns:a16="http://schemas.microsoft.com/office/drawing/2014/main" id="{522ECCF5-6DBC-ECF1-1651-856E068F4429}"/>
              </a:ext>
            </a:extLst>
          </p:cNvPr>
          <p:cNvSpPr txBox="1"/>
          <p:nvPr/>
        </p:nvSpPr>
        <p:spPr>
          <a:xfrm>
            <a:off x="198558" y="4888777"/>
            <a:ext cx="4581922" cy="692497"/>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dirty="0">
                <a:cs typeface="Calibri"/>
              </a:rPr>
              <a:t>Gabe Brown: "I try and plant a cover crop </a:t>
            </a:r>
            <a:r>
              <a:rPr lang="en-US" sz="1350" b="1" dirty="0">
                <a:cs typeface="Calibri"/>
              </a:rPr>
              <a:t>before </a:t>
            </a:r>
            <a:r>
              <a:rPr lang="en-US" sz="1350" dirty="0">
                <a:cs typeface="Calibri"/>
              </a:rPr>
              <a:t>my cash crop, </a:t>
            </a:r>
            <a:r>
              <a:rPr lang="en-US" sz="1350" b="1" dirty="0">
                <a:cs typeface="Calibri"/>
              </a:rPr>
              <a:t>with </a:t>
            </a:r>
            <a:r>
              <a:rPr lang="en-US" sz="1350" dirty="0">
                <a:cs typeface="Calibri"/>
              </a:rPr>
              <a:t>my cash crop, </a:t>
            </a:r>
            <a:r>
              <a:rPr lang="en-US" sz="1350" u="sng" dirty="0">
                <a:cs typeface="Calibri"/>
              </a:rPr>
              <a:t>or</a:t>
            </a:r>
            <a:r>
              <a:rPr lang="en-US" sz="1350" dirty="0">
                <a:cs typeface="Calibri"/>
              </a:rPr>
              <a:t> </a:t>
            </a:r>
            <a:r>
              <a:rPr lang="en-US" sz="1350" b="1" dirty="0">
                <a:cs typeface="Calibri"/>
              </a:rPr>
              <a:t>after </a:t>
            </a:r>
            <a:r>
              <a:rPr lang="en-US" sz="1350" dirty="0">
                <a:cs typeface="Calibri"/>
              </a:rPr>
              <a:t>the cash crop on all 2,000 acres"</a:t>
            </a:r>
            <a:endParaRPr lang="en-US" sz="1350" dirty="0"/>
          </a:p>
        </p:txBody>
      </p:sp>
    </p:spTree>
    <p:extLst>
      <p:ext uri="{BB962C8B-B14F-4D97-AF65-F5344CB8AC3E}">
        <p14:creationId xmlns:p14="http://schemas.microsoft.com/office/powerpoint/2010/main" val="42619869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E155491-A1E1-5172-A93D-CA32A583F3B2}"/>
              </a:ext>
            </a:extLst>
          </p:cNvPr>
          <p:cNvSpPr>
            <a:spLocks noGrp="1"/>
          </p:cNvSpPr>
          <p:nvPr>
            <p:ph type="title"/>
          </p:nvPr>
        </p:nvSpPr>
        <p:spPr>
          <a:xfrm>
            <a:off x="85936" y="1189682"/>
            <a:ext cx="7886700" cy="757238"/>
          </a:xfrm>
        </p:spPr>
        <p:txBody>
          <a:bodyPr/>
          <a:lstStyle/>
          <a:p>
            <a:r>
              <a:rPr lang="en-US" dirty="0"/>
              <a:t>Objectives: timing of seeding/grazing</a:t>
            </a:r>
            <a:br>
              <a:rPr lang="en-US" dirty="0"/>
            </a:br>
            <a:r>
              <a:rPr lang="en-US" dirty="0"/>
              <a:t>Fall-seeded</a:t>
            </a:r>
          </a:p>
        </p:txBody>
      </p:sp>
      <p:sp>
        <p:nvSpPr>
          <p:cNvPr id="3" name="Content Placeholder 2">
            <a:extLst>
              <a:ext uri="{FF2B5EF4-FFF2-40B4-BE49-F238E27FC236}">
                <a16:creationId xmlns:a16="http://schemas.microsoft.com/office/drawing/2014/main" id="{23DF78DA-34C7-451B-810A-F118F51ED158}"/>
              </a:ext>
            </a:extLst>
          </p:cNvPr>
          <p:cNvSpPr>
            <a:spLocks noGrp="1"/>
          </p:cNvSpPr>
          <p:nvPr>
            <p:ph idx="1"/>
          </p:nvPr>
        </p:nvSpPr>
        <p:spPr>
          <a:xfrm>
            <a:off x="395758" y="2006346"/>
            <a:ext cx="6209539" cy="3449917"/>
          </a:xfrm>
        </p:spPr>
        <p:txBody>
          <a:bodyPr vert="horz" lIns="68580" tIns="34290" rIns="68580" bIns="34290" rtlCol="0" anchor="t">
            <a:noAutofit/>
          </a:bodyPr>
          <a:lstStyle/>
          <a:p>
            <a:pPr marL="0" indent="0">
              <a:buNone/>
            </a:pPr>
            <a:r>
              <a:rPr lang="en-US" sz="1650" dirty="0"/>
              <a:t>Following cash crops like corn for grain, silage corn, or early-harvested small grains</a:t>
            </a:r>
            <a:endParaRPr lang="en-US" sz="1650" dirty="0">
              <a:cs typeface="Calibri"/>
            </a:endParaRPr>
          </a:p>
          <a:p>
            <a:pPr marL="384334" indent="-208121"/>
            <a:r>
              <a:rPr lang="en-US" sz="1650" dirty="0"/>
              <a:t>Cover crop planted immediately after harvest or inter-seeded before row crop reaches full maturity</a:t>
            </a:r>
            <a:endParaRPr lang="en-US" sz="1650" dirty="0">
              <a:cs typeface="Calibri"/>
            </a:endParaRPr>
          </a:p>
          <a:p>
            <a:pPr marL="384334" indent="-208121"/>
            <a:r>
              <a:rPr lang="en-US" sz="1650" dirty="0"/>
              <a:t>Grazed in the Spring</a:t>
            </a:r>
            <a:endParaRPr lang="en-US" sz="1650" dirty="0">
              <a:cs typeface="Calibri"/>
            </a:endParaRPr>
          </a:p>
          <a:p>
            <a:pPr marL="0" indent="0">
              <a:buNone/>
            </a:pPr>
            <a:r>
              <a:rPr lang="en-US" sz="1650" dirty="0"/>
              <a:t>What species will overwinter if planted September 10</a:t>
            </a:r>
            <a:r>
              <a:rPr lang="en-US" sz="1650" baseline="30000" dirty="0"/>
              <a:t>th</a:t>
            </a:r>
            <a:r>
              <a:rPr lang="en-US" sz="1650" dirty="0"/>
              <a:t> in your county?</a:t>
            </a:r>
            <a:endParaRPr lang="en-US" sz="1650" dirty="0">
              <a:cs typeface="Calibri"/>
            </a:endParaRPr>
          </a:p>
        </p:txBody>
      </p:sp>
      <p:sp>
        <p:nvSpPr>
          <p:cNvPr id="5" name="TextBox 4">
            <a:extLst>
              <a:ext uri="{FF2B5EF4-FFF2-40B4-BE49-F238E27FC236}">
                <a16:creationId xmlns:a16="http://schemas.microsoft.com/office/drawing/2014/main" id="{19E01D06-31EA-18E0-E8E1-B19DA8FDADE2}"/>
              </a:ext>
            </a:extLst>
          </p:cNvPr>
          <p:cNvSpPr txBox="1"/>
          <p:nvPr/>
        </p:nvSpPr>
        <p:spPr>
          <a:xfrm>
            <a:off x="2285328" y="3292517"/>
            <a:ext cx="4570655" cy="300082"/>
          </a:xfrm>
          <a:prstGeom prst="rect">
            <a:avLst/>
          </a:prstGeom>
          <a:noFill/>
        </p:spPr>
        <p:txBody>
          <a:bodyPr wrap="square">
            <a:spAutoFit/>
          </a:bodyPr>
          <a:lstStyle/>
          <a:p>
            <a:r>
              <a:rPr lang="en-US" sz="1350">
                <a:solidFill>
                  <a:srgbClr val="000000"/>
                </a:solidFill>
                <a:latin typeface="Times New Roman" panose="02020603050405020304" pitchFamily="18" charset="0"/>
              </a:rPr>
              <a:t> </a:t>
            </a:r>
            <a:endParaRPr lang="en-US" sz="1350"/>
          </a:p>
        </p:txBody>
      </p:sp>
      <p:pic>
        <p:nvPicPr>
          <p:cNvPr id="9" name="5th principle">
            <a:hlinkClick r:id="" action="ppaction://media"/>
            <a:extLst>
              <a:ext uri="{FF2B5EF4-FFF2-40B4-BE49-F238E27FC236}">
                <a16:creationId xmlns:a16="http://schemas.microsoft.com/office/drawing/2014/main" id="{F560940E-C330-91D2-200D-FC249DF86CD5}"/>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830367" y="3770559"/>
            <a:ext cx="3115942" cy="1752717"/>
          </a:xfrm>
          <a:prstGeom prst="rect">
            <a:avLst/>
          </a:prstGeom>
          <a:ln>
            <a:solidFill>
              <a:schemeClr val="tx1"/>
            </a:solidFill>
          </a:ln>
        </p:spPr>
      </p:pic>
      <p:pic>
        <p:nvPicPr>
          <p:cNvPr id="10" name="casper grazing cc fall planted casper">
            <a:hlinkClick r:id="" action="ppaction://media"/>
            <a:extLst>
              <a:ext uri="{FF2B5EF4-FFF2-40B4-BE49-F238E27FC236}">
                <a16:creationId xmlns:a16="http://schemas.microsoft.com/office/drawing/2014/main" id="{BD3FAADF-F1F0-95FA-5185-C35B79080D26}"/>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6924687" y="1568300"/>
            <a:ext cx="2012773" cy="3578262"/>
          </a:xfrm>
          <a:prstGeom prst="rect">
            <a:avLst/>
          </a:prstGeom>
          <a:ln>
            <a:solidFill>
              <a:schemeClr val="tx1"/>
            </a:solidFill>
          </a:ln>
        </p:spPr>
      </p:pic>
      <p:sp>
        <p:nvSpPr>
          <p:cNvPr id="2" name="TextBox 1">
            <a:extLst>
              <a:ext uri="{FF2B5EF4-FFF2-40B4-BE49-F238E27FC236}">
                <a16:creationId xmlns:a16="http://schemas.microsoft.com/office/drawing/2014/main" id="{F7A30334-2791-05C2-68AA-87E64096BF55}"/>
              </a:ext>
            </a:extLst>
          </p:cNvPr>
          <p:cNvSpPr txBox="1"/>
          <p:nvPr/>
        </p:nvSpPr>
        <p:spPr>
          <a:xfrm>
            <a:off x="6543903" y="5205988"/>
            <a:ext cx="1859358" cy="48474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dirty="0">
                <a:cs typeface="Calibri"/>
              </a:rPr>
              <a:t>Marlon Winger - NRCS</a:t>
            </a:r>
            <a:endParaRPr lang="en-US" sz="1350" dirty="0"/>
          </a:p>
        </p:txBody>
      </p:sp>
    </p:spTree>
    <p:extLst>
      <p:ext uri="{BB962C8B-B14F-4D97-AF65-F5344CB8AC3E}">
        <p14:creationId xmlns:p14="http://schemas.microsoft.com/office/powerpoint/2010/main" val="532900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766"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417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9"/>
                </p:tgtEl>
              </p:cMediaNode>
            </p:video>
            <p:seq concurrent="1" nextAc="seek">
              <p:cTn id="12" restart="whenNotActive" fill="hold" evtFilter="cancelBubble" nodeType="interactiveSeq">
                <p:stCondLst>
                  <p:cond evt="onClick" delay="0">
                    <p:tgtEl>
                      <p:spTgt spid="9"/>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9"/>
                                        </p:tgtEl>
                                      </p:cBhvr>
                                    </p:cmd>
                                  </p:childTnLst>
                                </p:cTn>
                              </p:par>
                            </p:childTnLst>
                          </p:cTn>
                        </p:par>
                      </p:childTnLst>
                    </p:cTn>
                  </p:par>
                </p:childTnLst>
              </p:cTn>
              <p:nextCondLst>
                <p:cond evt="onClick" delay="0">
                  <p:tgtEl>
                    <p:spTgt spid="9"/>
                  </p:tgtEl>
                </p:cond>
              </p:nextCondLst>
            </p:seq>
            <p:video>
              <p:cMediaNode vol="80000">
                <p:cTn id="17" fill="hold" display="0">
                  <p:stCondLst>
                    <p:cond delay="indefinite"/>
                  </p:stCondLst>
                </p:cTn>
                <p:tgtEl>
                  <p:spTgt spid="10"/>
                </p:tgtEl>
              </p:cMediaNode>
            </p:video>
            <p:seq concurrent="1" nextAc="seek">
              <p:cTn id="18" restart="whenNotActive" fill="hold" evtFilter="cancelBubble" nodeType="interactiveSeq">
                <p:stCondLst>
                  <p:cond evt="onClick" delay="0">
                    <p:tgtEl>
                      <p:spTgt spid="10"/>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E155491-A1E1-5172-A93D-CA32A583F3B2}"/>
              </a:ext>
            </a:extLst>
          </p:cNvPr>
          <p:cNvSpPr>
            <a:spLocks noGrp="1"/>
          </p:cNvSpPr>
          <p:nvPr>
            <p:ph type="title"/>
          </p:nvPr>
        </p:nvSpPr>
        <p:spPr>
          <a:xfrm>
            <a:off x="0" y="1113771"/>
            <a:ext cx="7886700" cy="757238"/>
          </a:xfrm>
        </p:spPr>
        <p:txBody>
          <a:bodyPr/>
          <a:lstStyle/>
          <a:p>
            <a:r>
              <a:rPr lang="en-US" dirty="0"/>
              <a:t>Objectives – timing of seeding/grazing</a:t>
            </a:r>
            <a:br>
              <a:rPr lang="en-US" dirty="0"/>
            </a:br>
            <a:r>
              <a:rPr lang="en-US" dirty="0"/>
              <a:t>Fall-seeded</a:t>
            </a:r>
          </a:p>
        </p:txBody>
      </p:sp>
      <p:sp>
        <p:nvSpPr>
          <p:cNvPr id="3" name="Content Placeholder 2">
            <a:extLst>
              <a:ext uri="{FF2B5EF4-FFF2-40B4-BE49-F238E27FC236}">
                <a16:creationId xmlns:a16="http://schemas.microsoft.com/office/drawing/2014/main" id="{23DF78DA-34C7-451B-810A-F118F51ED158}"/>
              </a:ext>
            </a:extLst>
          </p:cNvPr>
          <p:cNvSpPr>
            <a:spLocks noGrp="1"/>
          </p:cNvSpPr>
          <p:nvPr>
            <p:ph idx="1"/>
          </p:nvPr>
        </p:nvSpPr>
        <p:spPr>
          <a:xfrm>
            <a:off x="84159" y="1964768"/>
            <a:ext cx="7172048" cy="3706592"/>
          </a:xfrm>
        </p:spPr>
        <p:txBody>
          <a:bodyPr vert="horz" lIns="68580" tIns="34290" rIns="68580" bIns="34290" rtlCol="0" anchor="t">
            <a:noAutofit/>
          </a:bodyPr>
          <a:lstStyle/>
          <a:p>
            <a:pPr marL="0" indent="0">
              <a:buNone/>
            </a:pPr>
            <a:r>
              <a:rPr lang="en-US" sz="1650" dirty="0"/>
              <a:t>Fall seeded biennials – (west region)</a:t>
            </a:r>
            <a:endParaRPr lang="en-US" sz="1650" dirty="0">
              <a:cs typeface="Calibri"/>
            </a:endParaRPr>
          </a:p>
          <a:p>
            <a:pPr marL="0" indent="0">
              <a:buNone/>
            </a:pPr>
            <a:r>
              <a:rPr lang="en-US" sz="1650" i="1" dirty="0"/>
              <a:t>	Winter small grains (wheat, triticale, barley), hairy vetch, Faba bean, winter camelina, kale (Siberian or other), cereal rye, annual ryegrass</a:t>
            </a:r>
            <a:endParaRPr lang="en-US" sz="1650" i="1" dirty="0">
              <a:cs typeface="Calibri"/>
            </a:endParaRPr>
          </a:p>
          <a:p>
            <a:pPr marL="0" indent="0">
              <a:buNone/>
            </a:pPr>
            <a:r>
              <a:rPr lang="en-US" sz="1650" dirty="0"/>
              <a:t>Options:</a:t>
            </a:r>
            <a:endParaRPr lang="en-US" sz="1650" dirty="0">
              <a:cs typeface="Calibri"/>
            </a:endParaRPr>
          </a:p>
          <a:p>
            <a:pPr marL="342900" indent="-342900">
              <a:buFont typeface="Calibri" panose="020B0604020202020204" pitchFamily="34" charset="0"/>
              <a:buChar char="-"/>
            </a:pPr>
            <a:r>
              <a:rPr lang="en-US" sz="1650" dirty="0"/>
              <a:t>Hay in emergency (mine the nutrients) baled, silage</a:t>
            </a:r>
            <a:endParaRPr lang="en-US" sz="1650" dirty="0">
              <a:cs typeface="Calibri" panose="020F0502020204030204"/>
            </a:endParaRPr>
          </a:p>
          <a:p>
            <a:pPr marL="342900" indent="-342900">
              <a:buFont typeface="Calibri" panose="020B0604020202020204" pitchFamily="34" charset="0"/>
              <a:buChar char="-"/>
            </a:pPr>
            <a:r>
              <a:rPr lang="en-US" sz="1650" dirty="0"/>
              <a:t>Drought plan to have winter forages planted</a:t>
            </a:r>
            <a:endParaRPr lang="en-US" sz="1650" dirty="0">
              <a:cs typeface="Calibri" panose="020F0502020204030204"/>
            </a:endParaRPr>
          </a:p>
          <a:p>
            <a:pPr marL="342900" indent="-342900">
              <a:buFont typeface="Calibri" panose="020B0604020202020204" pitchFamily="34" charset="0"/>
              <a:buChar char="-"/>
            </a:pPr>
            <a:r>
              <a:rPr lang="en-US" sz="1650" dirty="0"/>
              <a:t>Combine for grain</a:t>
            </a:r>
            <a:endParaRPr lang="en-US" sz="1650" dirty="0">
              <a:cs typeface="Calibri" panose="020F0502020204030204"/>
            </a:endParaRPr>
          </a:p>
          <a:p>
            <a:pPr marL="342900" indent="-342900">
              <a:buFont typeface="Calibri" panose="020B0604020202020204" pitchFamily="34" charset="0"/>
              <a:buChar char="-"/>
            </a:pPr>
            <a:r>
              <a:rPr lang="en-US" sz="1650" dirty="0"/>
              <a:t>Calve on the forage crop</a:t>
            </a:r>
            <a:endParaRPr lang="en-US" sz="1650" dirty="0">
              <a:cs typeface="Calibri" panose="020F0502020204030204"/>
            </a:endParaRPr>
          </a:p>
          <a:p>
            <a:pPr marL="342900" indent="-342900">
              <a:buFont typeface="Calibri" panose="020B0604020202020204" pitchFamily="34" charset="0"/>
              <a:buChar char="-"/>
            </a:pPr>
            <a:r>
              <a:rPr lang="en-US" sz="1650" dirty="0"/>
              <a:t>Graze stockers / grass finishers</a:t>
            </a:r>
            <a:endParaRPr lang="en-US" sz="1650" dirty="0">
              <a:cs typeface="Calibri" panose="020F0502020204030204"/>
            </a:endParaRPr>
          </a:p>
          <a:p>
            <a:pPr marL="0" indent="0">
              <a:buNone/>
            </a:pPr>
            <a:r>
              <a:rPr lang="en-US" sz="1650" dirty="0"/>
              <a:t>              - bat latch gate openers for highest quality feed</a:t>
            </a:r>
            <a:endParaRPr lang="en-US" sz="1650" dirty="0">
              <a:cs typeface="Calibri"/>
            </a:endParaRPr>
          </a:p>
          <a:p>
            <a:pPr marL="342900" indent="-342900">
              <a:buFont typeface="Calibri" panose="020B0604020202020204" pitchFamily="34" charset="0"/>
              <a:buChar char="-"/>
            </a:pPr>
            <a:r>
              <a:rPr lang="en-US" sz="1650" dirty="0"/>
              <a:t>Armor for bare soil (higher C:N ratio)</a:t>
            </a:r>
            <a:endParaRPr lang="en-US" sz="1650" dirty="0">
              <a:cs typeface="Calibri" panose="020F0502020204030204"/>
            </a:endParaRPr>
          </a:p>
          <a:p>
            <a:pPr marL="0" indent="0">
              <a:buNone/>
            </a:pPr>
            <a:endParaRPr lang="en-US" sz="1650" dirty="0"/>
          </a:p>
          <a:p>
            <a:pPr marL="0" indent="0">
              <a:buNone/>
            </a:pPr>
            <a:endParaRPr lang="en-US" sz="1650" dirty="0"/>
          </a:p>
          <a:p>
            <a:pPr marL="0" indent="0">
              <a:buNone/>
            </a:pPr>
            <a:endParaRPr lang="en-US" sz="1650" dirty="0"/>
          </a:p>
        </p:txBody>
      </p:sp>
      <p:pic>
        <p:nvPicPr>
          <p:cNvPr id="2" name="Content Placeholder 4">
            <a:extLst>
              <a:ext uri="{FF2B5EF4-FFF2-40B4-BE49-F238E27FC236}">
                <a16:creationId xmlns:a16="http://schemas.microsoft.com/office/drawing/2014/main" id="{CF600A48-E3DC-1D5B-279A-DF1766E68A7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50449" y="3888369"/>
            <a:ext cx="1872502" cy="14047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Content Placeholder 3">
            <a:extLst>
              <a:ext uri="{FF2B5EF4-FFF2-40B4-BE49-F238E27FC236}">
                <a16:creationId xmlns:a16="http://schemas.microsoft.com/office/drawing/2014/main" id="{B76FE1ED-164E-1D69-5C3F-9FD7662480B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111540" y="1638690"/>
            <a:ext cx="1546619" cy="20621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43580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75E0C7B-D357-4BB6-9926-DB35242BAC1E}"/>
              </a:ext>
            </a:extLst>
          </p:cNvPr>
          <p:cNvSpPr>
            <a:spLocks noGrp="1"/>
          </p:cNvSpPr>
          <p:nvPr>
            <p:ph type="body" idx="1"/>
          </p:nvPr>
        </p:nvSpPr>
        <p:spPr>
          <a:xfrm>
            <a:off x="703660" y="1211674"/>
            <a:ext cx="3868340" cy="617934"/>
          </a:xfrm>
        </p:spPr>
        <p:txBody>
          <a:bodyPr/>
          <a:lstStyle/>
          <a:p>
            <a:r>
              <a:rPr lang="en-US"/>
              <a:t>R</a:t>
            </a:r>
          </a:p>
        </p:txBody>
      </p:sp>
      <p:pic>
        <p:nvPicPr>
          <p:cNvPr id="10" name="Content Placeholder 9" descr="A close-up of a plant&#10;&#10;Description automatically generated with medium confidence">
            <a:extLst>
              <a:ext uri="{FF2B5EF4-FFF2-40B4-BE49-F238E27FC236}">
                <a16:creationId xmlns:a16="http://schemas.microsoft.com/office/drawing/2014/main" id="{A76AB82D-F6EA-4297-B514-361E67261C43}"/>
              </a:ext>
            </a:extLst>
          </p:cNvPr>
          <p:cNvPicPr>
            <a:picLocks noGrp="1" noChangeAspect="1"/>
          </p:cNvPicPr>
          <p:nvPr>
            <p:ph sz="half" idx="2"/>
          </p:nvPr>
        </p:nvPicPr>
        <p:blipFill>
          <a:blip r:embed="rId3" cstate="email">
            <a:extLst>
              <a:ext uri="{28A0092B-C50C-407E-A947-70E740481C1C}">
                <a14:useLocalDpi xmlns:a14="http://schemas.microsoft.com/office/drawing/2010/main"/>
              </a:ext>
            </a:extLst>
          </a:blip>
          <a:stretch>
            <a:fillRect/>
          </a:stretch>
        </p:blipFill>
        <p:spPr>
          <a:xfrm>
            <a:off x="146369" y="1193340"/>
            <a:ext cx="3292907" cy="4390543"/>
          </a:xfrm>
          <a:ln w="19050">
            <a:solidFill>
              <a:schemeClr val="tx1"/>
            </a:solidFill>
          </a:ln>
        </p:spPr>
      </p:pic>
      <p:pic>
        <p:nvPicPr>
          <p:cNvPr id="12" name="Content Placeholder 11" descr="A hand holding a leaf&#10;&#10;Description automatically generated with medium confidence">
            <a:extLst>
              <a:ext uri="{FF2B5EF4-FFF2-40B4-BE49-F238E27FC236}">
                <a16:creationId xmlns:a16="http://schemas.microsoft.com/office/drawing/2014/main" id="{EBD68C8C-D41B-471A-B164-A3969557562E}"/>
              </a:ext>
            </a:extLst>
          </p:cNvPr>
          <p:cNvPicPr>
            <a:picLocks noGrp="1" noChangeAspect="1"/>
          </p:cNvPicPr>
          <p:nvPr>
            <p:ph sz="quarter" idx="4"/>
          </p:nvPr>
        </p:nvPicPr>
        <p:blipFill>
          <a:blip r:embed="rId4" cstate="email">
            <a:extLst>
              <a:ext uri="{28A0092B-C50C-407E-A947-70E740481C1C}">
                <a14:useLocalDpi xmlns:a14="http://schemas.microsoft.com/office/drawing/2010/main"/>
              </a:ext>
            </a:extLst>
          </a:blip>
          <a:stretch>
            <a:fillRect/>
          </a:stretch>
        </p:blipFill>
        <p:spPr>
          <a:xfrm rot="5400000">
            <a:off x="5175520" y="1742160"/>
            <a:ext cx="4390541" cy="3292906"/>
          </a:xfrm>
          <a:ln w="19050">
            <a:solidFill>
              <a:schemeClr val="tx1"/>
            </a:solidFill>
          </a:ln>
        </p:spPr>
      </p:pic>
      <p:sp>
        <p:nvSpPr>
          <p:cNvPr id="15" name="TextBox 14">
            <a:extLst>
              <a:ext uri="{FF2B5EF4-FFF2-40B4-BE49-F238E27FC236}">
                <a16:creationId xmlns:a16="http://schemas.microsoft.com/office/drawing/2014/main" id="{5E4A2A2A-68CD-43DC-A705-DF2E00061EE9}"/>
              </a:ext>
            </a:extLst>
          </p:cNvPr>
          <p:cNvSpPr txBox="1"/>
          <p:nvPr/>
        </p:nvSpPr>
        <p:spPr>
          <a:xfrm>
            <a:off x="243019" y="1274119"/>
            <a:ext cx="2963849" cy="484748"/>
          </a:xfrm>
          <a:prstGeom prst="rect">
            <a:avLst/>
          </a:prstGeom>
          <a:noFill/>
        </p:spPr>
        <p:txBody>
          <a:bodyPr wrap="square" lIns="68580" tIns="34290" rIns="68580" bIns="34290" rtlCol="0" anchor="t">
            <a:spAutoFit/>
          </a:bodyPr>
          <a:lstStyle/>
          <a:p>
            <a:pPr defTabSz="685800">
              <a:defRPr/>
            </a:pPr>
            <a:r>
              <a:rPr lang="en-US" sz="1350" b="1">
                <a:latin typeface="Calibri" panose="020F0502020204030204"/>
              </a:rPr>
              <a:t>Forage type </a:t>
            </a:r>
            <a:r>
              <a:rPr lang="en-US" sz="1350" b="1" u="sng">
                <a:latin typeface="Calibri" panose="020F0502020204030204"/>
              </a:rPr>
              <a:t>Ray</a:t>
            </a:r>
            <a:r>
              <a:rPr lang="en-US" sz="1350" b="1">
                <a:latin typeface="Calibri" panose="020F0502020204030204"/>
              </a:rPr>
              <a:t> winter wheat</a:t>
            </a:r>
            <a:endParaRPr lang="en-US" sz="1350" b="1">
              <a:latin typeface="Calibri" panose="020F0502020204030204"/>
              <a:cs typeface="Calibri"/>
            </a:endParaRPr>
          </a:p>
          <a:p>
            <a:pPr defTabSz="685800">
              <a:defRPr/>
            </a:pPr>
            <a:r>
              <a:rPr lang="en-US" sz="1350" b="1">
                <a:latin typeface="Calibri" panose="020F0502020204030204"/>
              </a:rPr>
              <a:t>No awns, 10.5” flag leaf</a:t>
            </a:r>
            <a:endParaRPr lang="en-US" sz="1350" b="1">
              <a:latin typeface="Calibri" panose="020F0502020204030204"/>
              <a:cs typeface="Calibri"/>
            </a:endParaRPr>
          </a:p>
        </p:txBody>
      </p:sp>
      <p:sp>
        <p:nvSpPr>
          <p:cNvPr id="16" name="TextBox 15">
            <a:extLst>
              <a:ext uri="{FF2B5EF4-FFF2-40B4-BE49-F238E27FC236}">
                <a16:creationId xmlns:a16="http://schemas.microsoft.com/office/drawing/2014/main" id="{5C4A6EDF-C285-4704-B42A-F0FC78CBC672}"/>
              </a:ext>
            </a:extLst>
          </p:cNvPr>
          <p:cNvSpPr txBox="1"/>
          <p:nvPr/>
        </p:nvSpPr>
        <p:spPr>
          <a:xfrm>
            <a:off x="6396321" y="1274118"/>
            <a:ext cx="2504661" cy="276999"/>
          </a:xfrm>
          <a:prstGeom prst="rect">
            <a:avLst/>
          </a:prstGeom>
          <a:noFill/>
        </p:spPr>
        <p:txBody>
          <a:bodyPr wrap="square" lIns="68580" tIns="34290" rIns="68580" bIns="34290" rtlCol="0" anchor="t">
            <a:spAutoFit/>
          </a:bodyPr>
          <a:lstStyle/>
          <a:p>
            <a:pPr defTabSz="685800">
              <a:defRPr/>
            </a:pPr>
            <a:r>
              <a:rPr lang="en-US" sz="1350" dirty="0">
                <a:solidFill>
                  <a:schemeClr val="bg1"/>
                </a:solidFill>
                <a:latin typeface="Calibri" panose="020F0502020204030204"/>
              </a:rPr>
              <a:t>Cereal Rye, Awns, 3.5” flag leaf</a:t>
            </a:r>
          </a:p>
        </p:txBody>
      </p:sp>
      <p:sp>
        <p:nvSpPr>
          <p:cNvPr id="5" name="TextBox 4">
            <a:extLst>
              <a:ext uri="{FF2B5EF4-FFF2-40B4-BE49-F238E27FC236}">
                <a16:creationId xmlns:a16="http://schemas.microsoft.com/office/drawing/2014/main" id="{A8A73DDE-EB51-5E64-E3A4-2FB0660B214A}"/>
              </a:ext>
            </a:extLst>
          </p:cNvPr>
          <p:cNvSpPr txBox="1"/>
          <p:nvPr/>
        </p:nvSpPr>
        <p:spPr>
          <a:xfrm>
            <a:off x="3608218" y="1274118"/>
            <a:ext cx="1942940" cy="276999"/>
          </a:xfrm>
          <a:prstGeom prst="rect">
            <a:avLst/>
          </a:prstGeom>
          <a:noFill/>
        </p:spPr>
        <p:txBody>
          <a:bodyPr wrap="square" lIns="68580" tIns="34290" rIns="68580" bIns="34290" rtlCol="0" anchor="t">
            <a:spAutoFit/>
          </a:bodyPr>
          <a:lstStyle/>
          <a:p>
            <a:r>
              <a:rPr lang="en-US" sz="1350">
                <a:solidFill>
                  <a:schemeClr val="bg1"/>
                </a:solidFill>
              </a:rPr>
              <a:t>Beardless Triticale </a:t>
            </a:r>
          </a:p>
        </p:txBody>
      </p:sp>
      <p:sp>
        <p:nvSpPr>
          <p:cNvPr id="6" name="TextBox 5">
            <a:extLst>
              <a:ext uri="{FF2B5EF4-FFF2-40B4-BE49-F238E27FC236}">
                <a16:creationId xmlns:a16="http://schemas.microsoft.com/office/drawing/2014/main" id="{D57A7C65-5544-1CA9-7005-4FF684B430F2}"/>
              </a:ext>
            </a:extLst>
          </p:cNvPr>
          <p:cNvSpPr txBox="1"/>
          <p:nvPr/>
        </p:nvSpPr>
        <p:spPr>
          <a:xfrm>
            <a:off x="7672342" y="5150995"/>
            <a:ext cx="1555943" cy="253916"/>
          </a:xfrm>
          <a:prstGeom prst="rect">
            <a:avLst/>
          </a:prstGeom>
          <a:noFill/>
        </p:spPr>
        <p:txBody>
          <a:bodyPr wrap="square" rtlCol="0">
            <a:spAutoFit/>
          </a:bodyPr>
          <a:lstStyle/>
          <a:p>
            <a:r>
              <a:rPr lang="en-US" sz="1050" dirty="0">
                <a:solidFill>
                  <a:schemeClr val="bg1"/>
                </a:solidFill>
              </a:rPr>
              <a:t>Photos: M. Winger</a:t>
            </a:r>
          </a:p>
        </p:txBody>
      </p:sp>
      <p:grpSp>
        <p:nvGrpSpPr>
          <p:cNvPr id="8" name="Group 7">
            <a:extLst>
              <a:ext uri="{FF2B5EF4-FFF2-40B4-BE49-F238E27FC236}">
                <a16:creationId xmlns:a16="http://schemas.microsoft.com/office/drawing/2014/main" id="{16074AA5-D6E9-B50F-C2FF-303703EF9511}"/>
              </a:ext>
            </a:extLst>
          </p:cNvPr>
          <p:cNvGrpSpPr/>
          <p:nvPr/>
        </p:nvGrpSpPr>
        <p:grpSpPr>
          <a:xfrm>
            <a:off x="3780840" y="1172021"/>
            <a:ext cx="1571625" cy="2040038"/>
            <a:chOff x="5189316" y="4321215"/>
            <a:chExt cx="2095500" cy="2720051"/>
          </a:xfrm>
        </p:grpSpPr>
        <p:pic>
          <p:nvPicPr>
            <p:cNvPr id="2" name="Picture 1">
              <a:extLst>
                <a:ext uri="{FF2B5EF4-FFF2-40B4-BE49-F238E27FC236}">
                  <a16:creationId xmlns:a16="http://schemas.microsoft.com/office/drawing/2014/main" id="{BC2FFD4A-B51E-371D-5295-28AA75FE2D5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4877040" y="4633491"/>
              <a:ext cx="2720051" cy="2095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a:extLst>
                <a:ext uri="{FF2B5EF4-FFF2-40B4-BE49-F238E27FC236}">
                  <a16:creationId xmlns:a16="http://schemas.microsoft.com/office/drawing/2014/main" id="{E4524276-7DB6-D394-F16C-F6F50401753F}"/>
                </a:ext>
              </a:extLst>
            </p:cNvPr>
            <p:cNvSpPr txBox="1"/>
            <p:nvPr/>
          </p:nvSpPr>
          <p:spPr>
            <a:xfrm>
              <a:off x="5189316" y="4321215"/>
              <a:ext cx="1870245" cy="64633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b="1" dirty="0" err="1">
                  <a:solidFill>
                    <a:schemeClr val="bg1"/>
                  </a:solidFill>
                  <a:cs typeface="Calibri"/>
                </a:rPr>
                <a:t>Awnletted</a:t>
              </a:r>
              <a:r>
                <a:rPr lang="en-US" sz="1350" b="1" dirty="0">
                  <a:solidFill>
                    <a:schemeClr val="bg1"/>
                  </a:solidFill>
                  <a:cs typeface="Calibri"/>
                </a:rPr>
                <a:t> Triticale</a:t>
              </a:r>
              <a:endParaRPr lang="en-US" sz="1350" b="1" dirty="0">
                <a:solidFill>
                  <a:schemeClr val="bg1"/>
                </a:solidFill>
              </a:endParaRPr>
            </a:p>
          </p:txBody>
        </p:sp>
      </p:grpSp>
      <p:pic>
        <p:nvPicPr>
          <p:cNvPr id="4" name="Picture 3" descr="A pen on a table&#10;&#10;Description automatically generated with low confidence">
            <a:extLst>
              <a:ext uri="{FF2B5EF4-FFF2-40B4-BE49-F238E27FC236}">
                <a16:creationId xmlns:a16="http://schemas.microsoft.com/office/drawing/2014/main" id="{7DFC4382-7567-6687-D05F-861CF80B3883}"/>
              </a:ext>
            </a:extLst>
          </p:cNvPr>
          <p:cNvPicPr>
            <a:picLocks noChangeAspect="1"/>
          </p:cNvPicPr>
          <p:nvPr/>
        </p:nvPicPr>
        <p:blipFill>
          <a:blip r:embed="rId6" cstate="email">
            <a:extLst>
              <a:ext uri="{28A0092B-C50C-407E-A947-70E740481C1C}">
                <a14:useLocalDpi xmlns:a14="http://schemas.microsoft.com/office/drawing/2010/main"/>
              </a:ext>
            </a:extLst>
          </a:blip>
          <a:srcRect t="-809" b="-1018"/>
          <a:stretch/>
        </p:blipFill>
        <p:spPr>
          <a:xfrm rot="5400000">
            <a:off x="3308922" y="3354273"/>
            <a:ext cx="2539947" cy="204415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974269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16F4E-8371-49AE-8594-41462C7220EA}"/>
              </a:ext>
            </a:extLst>
          </p:cNvPr>
          <p:cNvSpPr>
            <a:spLocks noGrp="1"/>
          </p:cNvSpPr>
          <p:nvPr>
            <p:ph type="title"/>
          </p:nvPr>
        </p:nvSpPr>
        <p:spPr>
          <a:xfrm>
            <a:off x="0" y="1203819"/>
            <a:ext cx="7886700" cy="994172"/>
          </a:xfrm>
        </p:spPr>
        <p:txBody>
          <a:bodyPr>
            <a:normAutofit/>
          </a:bodyPr>
          <a:lstStyle/>
          <a:p>
            <a:r>
              <a:rPr lang="en-US" dirty="0"/>
              <a:t>Winter Cover Crop Mix, </a:t>
            </a:r>
            <a:r>
              <a:rPr lang="en-US" sz="1800" dirty="0"/>
              <a:t>Eastern Wyoming</a:t>
            </a:r>
            <a:br>
              <a:rPr lang="en-US" sz="1500" dirty="0"/>
            </a:br>
            <a:endParaRPr lang="en-US" dirty="0"/>
          </a:p>
        </p:txBody>
      </p:sp>
      <p:sp>
        <p:nvSpPr>
          <p:cNvPr id="3" name="Text Placeholder 2">
            <a:extLst>
              <a:ext uri="{FF2B5EF4-FFF2-40B4-BE49-F238E27FC236}">
                <a16:creationId xmlns:a16="http://schemas.microsoft.com/office/drawing/2014/main" id="{EBECE676-CC5F-4F40-896F-E047E5072D0E}"/>
              </a:ext>
            </a:extLst>
          </p:cNvPr>
          <p:cNvSpPr>
            <a:spLocks noGrp="1"/>
          </p:cNvSpPr>
          <p:nvPr>
            <p:ph type="body" idx="1"/>
          </p:nvPr>
        </p:nvSpPr>
        <p:spPr>
          <a:xfrm>
            <a:off x="3243962" y="1928175"/>
            <a:ext cx="2341675" cy="994172"/>
          </a:xfrm>
        </p:spPr>
        <p:txBody>
          <a:bodyPr>
            <a:normAutofit fontScale="40000" lnSpcReduction="20000"/>
          </a:bodyPr>
          <a:lstStyle/>
          <a:p>
            <a:r>
              <a:rPr lang="en-US" sz="3000">
                <a:solidFill>
                  <a:prstClr val="black"/>
                </a:solidFill>
                <a:latin typeface="Calibri Light" panose="020F0302020204030204"/>
                <a:ea typeface="+mj-ea"/>
                <a:cs typeface="+mj-cs"/>
              </a:rPr>
              <a:t>Cereal Rye 30 </a:t>
            </a:r>
            <a:r>
              <a:rPr lang="en-US" sz="3000" err="1">
                <a:solidFill>
                  <a:prstClr val="black"/>
                </a:solidFill>
                <a:latin typeface="Calibri Light" panose="020F0302020204030204"/>
                <a:ea typeface="+mj-ea"/>
                <a:cs typeface="+mj-cs"/>
              </a:rPr>
              <a:t>lbs</a:t>
            </a:r>
            <a:r>
              <a:rPr lang="en-US" sz="3000">
                <a:solidFill>
                  <a:prstClr val="black"/>
                </a:solidFill>
                <a:latin typeface="Calibri Light" panose="020F0302020204030204"/>
                <a:ea typeface="+mj-ea"/>
                <a:cs typeface="+mj-cs"/>
              </a:rPr>
              <a:t> /ac</a:t>
            </a:r>
            <a:endParaRPr lang="en-US" sz="3000">
              <a:solidFill>
                <a:prstClr val="black"/>
              </a:solidFill>
              <a:latin typeface="Calibri Light" panose="020F0302020204030204"/>
              <a:ea typeface="+mj-ea"/>
              <a:cs typeface="Calibri Light"/>
            </a:endParaRPr>
          </a:p>
          <a:p>
            <a:r>
              <a:rPr lang="en-US" sz="3000">
                <a:solidFill>
                  <a:prstClr val="black"/>
                </a:solidFill>
                <a:latin typeface="Calibri Light" panose="020F0302020204030204"/>
                <a:ea typeface="+mj-ea"/>
                <a:cs typeface="+mj-cs"/>
              </a:rPr>
              <a:t>Ray Winter Wheat 30 </a:t>
            </a:r>
            <a:r>
              <a:rPr lang="en-US" sz="3000" err="1">
                <a:solidFill>
                  <a:prstClr val="black"/>
                </a:solidFill>
                <a:latin typeface="Calibri Light" panose="020F0302020204030204"/>
                <a:ea typeface="+mj-ea"/>
                <a:cs typeface="+mj-cs"/>
              </a:rPr>
              <a:t>lbs</a:t>
            </a:r>
            <a:r>
              <a:rPr lang="en-US" sz="3000">
                <a:solidFill>
                  <a:prstClr val="black"/>
                </a:solidFill>
                <a:latin typeface="Calibri Light" panose="020F0302020204030204"/>
                <a:ea typeface="+mj-ea"/>
                <a:cs typeface="+mj-cs"/>
              </a:rPr>
              <a:t> /ac</a:t>
            </a:r>
            <a:endParaRPr lang="en-US" sz="3000">
              <a:solidFill>
                <a:prstClr val="black"/>
              </a:solidFill>
              <a:latin typeface="Calibri Light" panose="020F0302020204030204"/>
              <a:ea typeface="+mj-ea"/>
              <a:cs typeface="Calibri Light"/>
            </a:endParaRPr>
          </a:p>
          <a:p>
            <a:r>
              <a:rPr lang="en-US" sz="3000">
                <a:solidFill>
                  <a:prstClr val="black"/>
                </a:solidFill>
                <a:latin typeface="Calibri Light" panose="020F0302020204030204"/>
                <a:ea typeface="+mj-ea"/>
                <a:cs typeface="+mj-cs"/>
              </a:rPr>
              <a:t>Camelina .25 </a:t>
            </a:r>
            <a:r>
              <a:rPr lang="en-US" sz="3000" err="1">
                <a:solidFill>
                  <a:prstClr val="black"/>
                </a:solidFill>
                <a:latin typeface="Calibri Light" panose="020F0302020204030204"/>
                <a:ea typeface="+mj-ea"/>
                <a:cs typeface="+mj-cs"/>
              </a:rPr>
              <a:t>lbs</a:t>
            </a:r>
            <a:r>
              <a:rPr lang="en-US" sz="3000">
                <a:solidFill>
                  <a:prstClr val="black"/>
                </a:solidFill>
                <a:latin typeface="Calibri Light" panose="020F0302020204030204"/>
                <a:ea typeface="+mj-ea"/>
                <a:cs typeface="+mj-cs"/>
              </a:rPr>
              <a:t>/ac</a:t>
            </a:r>
            <a:endParaRPr lang="en-US" sz="3000">
              <a:solidFill>
                <a:prstClr val="black"/>
              </a:solidFill>
              <a:latin typeface="Calibri Light" panose="020F0302020204030204"/>
              <a:ea typeface="+mj-ea"/>
              <a:cs typeface="Calibri Light"/>
            </a:endParaRPr>
          </a:p>
          <a:p>
            <a:r>
              <a:rPr lang="en-US" sz="3000">
                <a:solidFill>
                  <a:prstClr val="black"/>
                </a:solidFill>
                <a:latin typeface="Calibri Light" panose="020F0302020204030204"/>
                <a:ea typeface="+mj-ea"/>
                <a:cs typeface="+mj-cs"/>
              </a:rPr>
              <a:t>Hairy Vetch 4 </a:t>
            </a:r>
            <a:r>
              <a:rPr lang="en-US" sz="3000" err="1">
                <a:solidFill>
                  <a:prstClr val="black"/>
                </a:solidFill>
                <a:latin typeface="Calibri Light" panose="020F0302020204030204"/>
                <a:ea typeface="+mj-ea"/>
                <a:cs typeface="+mj-cs"/>
              </a:rPr>
              <a:t>lbs</a:t>
            </a:r>
            <a:r>
              <a:rPr lang="en-US" sz="3000">
                <a:solidFill>
                  <a:prstClr val="black"/>
                </a:solidFill>
                <a:latin typeface="Calibri Light" panose="020F0302020204030204"/>
                <a:ea typeface="+mj-ea"/>
                <a:cs typeface="+mj-cs"/>
              </a:rPr>
              <a:t> /ac</a:t>
            </a:r>
            <a:endParaRPr lang="en-US">
              <a:solidFill>
                <a:prstClr val="black"/>
              </a:solidFill>
            </a:endParaRPr>
          </a:p>
        </p:txBody>
      </p:sp>
      <p:pic>
        <p:nvPicPr>
          <p:cNvPr id="8" name="Content Placeholder 7" descr="A close-up of some plants&#10;&#10;Description automatically generated with low confidence">
            <a:extLst>
              <a:ext uri="{FF2B5EF4-FFF2-40B4-BE49-F238E27FC236}">
                <a16:creationId xmlns:a16="http://schemas.microsoft.com/office/drawing/2014/main" id="{F3A5DF0C-8A74-47EA-B72E-88C27C81FD77}"/>
              </a:ext>
            </a:extLst>
          </p:cNvPr>
          <p:cNvPicPr>
            <a:picLocks noGrp="1" noChangeAspect="1"/>
          </p:cNvPicPr>
          <p:nvPr>
            <p:ph sz="half" idx="2"/>
          </p:nvPr>
        </p:nvPicPr>
        <p:blipFill>
          <a:blip r:embed="rId3" cstate="email">
            <a:extLst>
              <a:ext uri="{28A0092B-C50C-407E-A947-70E740481C1C}">
                <a14:useLocalDpi xmlns:a14="http://schemas.microsoft.com/office/drawing/2010/main"/>
              </a:ext>
            </a:extLst>
          </a:blip>
          <a:stretch>
            <a:fillRect/>
          </a:stretch>
        </p:blipFill>
        <p:spPr>
          <a:xfrm rot="5400000">
            <a:off x="-395628" y="2089204"/>
            <a:ext cx="4074263" cy="3055697"/>
          </a:xfrm>
          <a:ln w="19050">
            <a:solidFill>
              <a:schemeClr val="tx1"/>
            </a:solidFill>
          </a:ln>
        </p:spPr>
      </p:pic>
      <p:sp>
        <p:nvSpPr>
          <p:cNvPr id="11" name="TextBox 10">
            <a:extLst>
              <a:ext uri="{FF2B5EF4-FFF2-40B4-BE49-F238E27FC236}">
                <a16:creationId xmlns:a16="http://schemas.microsoft.com/office/drawing/2014/main" id="{1695BCB4-0765-4B86-AF60-DDE5A9F419E2}"/>
              </a:ext>
            </a:extLst>
          </p:cNvPr>
          <p:cNvSpPr txBox="1"/>
          <p:nvPr/>
        </p:nvSpPr>
        <p:spPr>
          <a:xfrm>
            <a:off x="5301362" y="2628772"/>
            <a:ext cx="3761631" cy="2839239"/>
          </a:xfrm>
          <a:prstGeom prst="rect">
            <a:avLst/>
          </a:prstGeom>
          <a:noFill/>
        </p:spPr>
        <p:txBody>
          <a:bodyPr wrap="square" lIns="68580" tIns="34290" rIns="68580" bIns="34290" rtlCol="0" anchor="t">
            <a:spAutoFit/>
          </a:bodyPr>
          <a:lstStyle/>
          <a:p>
            <a:pPr marL="214313" indent="-214313" defTabSz="685800">
              <a:buFont typeface="Arial" panose="020B0604020202020204" pitchFamily="34" charset="0"/>
              <a:buChar char="•"/>
              <a:defRPr/>
            </a:pPr>
            <a:r>
              <a:rPr lang="en-US" dirty="0">
                <a:solidFill>
                  <a:prstClr val="black"/>
                </a:solidFill>
                <a:latin typeface="Calibri" panose="020F0502020204030204"/>
              </a:rPr>
              <a:t>Dryland 14-16 inches precipitation</a:t>
            </a:r>
            <a:endParaRPr lang="en-US" dirty="0">
              <a:solidFill>
                <a:prstClr val="black"/>
              </a:solidFill>
              <a:latin typeface="Calibri" panose="020F0502020204030204"/>
              <a:cs typeface="Calibri"/>
            </a:endParaRPr>
          </a:p>
          <a:p>
            <a:pPr marL="214313" indent="-214313" defTabSz="685800">
              <a:buFont typeface="Arial" panose="020B0604020202020204" pitchFamily="34" charset="0"/>
              <a:buChar char="•"/>
              <a:defRPr/>
            </a:pPr>
            <a:r>
              <a:rPr lang="en-US" dirty="0">
                <a:solidFill>
                  <a:prstClr val="black"/>
                </a:solidFill>
                <a:latin typeface="Calibri" panose="020F0502020204030204"/>
              </a:rPr>
              <a:t>Planted No Till, Sept 20</a:t>
            </a:r>
            <a:endParaRPr lang="en-US" dirty="0">
              <a:solidFill>
                <a:prstClr val="black"/>
              </a:solidFill>
              <a:latin typeface="Calibri" panose="020F0502020204030204"/>
              <a:cs typeface="Calibri"/>
            </a:endParaRPr>
          </a:p>
          <a:p>
            <a:pPr marL="214313" indent="-214313" defTabSz="685800">
              <a:buFont typeface="Arial" panose="020B0604020202020204" pitchFamily="34" charset="0"/>
              <a:buChar char="•"/>
              <a:defRPr/>
            </a:pPr>
            <a:r>
              <a:rPr lang="en-US" dirty="0">
                <a:solidFill>
                  <a:prstClr val="black"/>
                </a:solidFill>
                <a:latin typeface="Calibri" panose="020F0502020204030204"/>
              </a:rPr>
              <a:t>JD 1590 drill</a:t>
            </a:r>
            <a:endParaRPr lang="en-US" dirty="0">
              <a:solidFill>
                <a:prstClr val="black"/>
              </a:solidFill>
              <a:latin typeface="Calibri" panose="020F0502020204030204"/>
              <a:cs typeface="Calibri"/>
            </a:endParaRPr>
          </a:p>
          <a:p>
            <a:pPr marL="214313" indent="-214313" defTabSz="685800">
              <a:buFont typeface="Arial" panose="020B0604020202020204" pitchFamily="34" charset="0"/>
              <a:buChar char="•"/>
              <a:defRPr/>
            </a:pPr>
            <a:r>
              <a:rPr lang="en-US" dirty="0">
                <a:solidFill>
                  <a:prstClr val="black"/>
                </a:solidFill>
                <a:latin typeface="Calibri" panose="020F0502020204030204"/>
              </a:rPr>
              <a:t>Picture date: June 15, 2022</a:t>
            </a:r>
            <a:endParaRPr lang="en-US" dirty="0">
              <a:solidFill>
                <a:prstClr val="black"/>
              </a:solidFill>
              <a:latin typeface="Calibri" panose="020F0502020204030204"/>
              <a:cs typeface="Calibri"/>
            </a:endParaRPr>
          </a:p>
          <a:p>
            <a:pPr marL="214313" indent="-214313" defTabSz="685800">
              <a:buFont typeface="Arial" panose="020B0604020202020204" pitchFamily="34" charset="0"/>
              <a:buChar char="•"/>
              <a:defRPr/>
            </a:pPr>
            <a:r>
              <a:rPr lang="en-US" dirty="0">
                <a:solidFill>
                  <a:prstClr val="black"/>
                </a:solidFill>
                <a:latin typeface="Calibri" panose="020F0502020204030204"/>
              </a:rPr>
              <a:t>No fertilizer</a:t>
            </a:r>
            <a:endParaRPr lang="en-US" dirty="0">
              <a:solidFill>
                <a:prstClr val="black"/>
              </a:solidFill>
              <a:latin typeface="Calibri" panose="020F0502020204030204"/>
              <a:cs typeface="Calibri"/>
            </a:endParaRPr>
          </a:p>
          <a:p>
            <a:pPr marL="214313" indent="-214313">
              <a:buFont typeface="Arial" panose="020B0604020202020204" pitchFamily="34" charset="0"/>
              <a:buChar char="•"/>
              <a:defRPr/>
            </a:pPr>
            <a:r>
              <a:rPr lang="en-US" dirty="0">
                <a:solidFill>
                  <a:prstClr val="black"/>
                </a:solidFill>
                <a:latin typeface="Calibri" panose="020F0502020204030204"/>
              </a:rPr>
              <a:t>Implementing all 5 SH principles</a:t>
            </a:r>
            <a:endParaRPr lang="en-US" dirty="0">
              <a:solidFill>
                <a:prstClr val="black"/>
              </a:solidFill>
              <a:latin typeface="Calibri" panose="020F0502020204030204"/>
              <a:cs typeface="Calibri"/>
            </a:endParaRPr>
          </a:p>
          <a:p>
            <a:pPr marL="214313" indent="-214313" defTabSz="685800">
              <a:buFont typeface="Arial" panose="020B0604020202020204" pitchFamily="34" charset="0"/>
              <a:buChar char="•"/>
              <a:defRPr/>
            </a:pPr>
            <a:r>
              <a:rPr lang="en-US" dirty="0">
                <a:solidFill>
                  <a:prstClr val="black"/>
                </a:solidFill>
                <a:latin typeface="Calibri" panose="020F0502020204030204"/>
              </a:rPr>
              <a:t>Burn-down herbicide (glyphosate) application prior to fall planting</a:t>
            </a:r>
            <a:endParaRPr lang="en-US" dirty="0">
              <a:solidFill>
                <a:prstClr val="black"/>
              </a:solidFill>
              <a:latin typeface="Calibri" panose="020F0502020204030204"/>
              <a:cs typeface="Calibri"/>
            </a:endParaRPr>
          </a:p>
          <a:p>
            <a:pPr marL="214313" indent="-214313">
              <a:buFont typeface="Arial" panose="020B0604020202020204" pitchFamily="34" charset="0"/>
              <a:buChar char="•"/>
              <a:defRPr/>
            </a:pPr>
            <a:r>
              <a:rPr lang="en-US" dirty="0">
                <a:solidFill>
                  <a:prstClr val="black"/>
                </a:solidFill>
                <a:latin typeface="Calibri" panose="020F0502020204030204"/>
              </a:rPr>
              <a:t>Provides early spring grazing or hay  </a:t>
            </a:r>
            <a:endParaRPr lang="en-US" dirty="0">
              <a:solidFill>
                <a:prstClr val="black"/>
              </a:solidFill>
              <a:latin typeface="Calibri" panose="020F0502020204030204"/>
              <a:cs typeface="Calibri"/>
            </a:endParaRPr>
          </a:p>
          <a:p>
            <a:pPr marL="214313" indent="-214313" defTabSz="685800">
              <a:buFont typeface="Arial" panose="020B0604020202020204" pitchFamily="34" charset="0"/>
              <a:buChar char="•"/>
              <a:defRPr/>
            </a:pPr>
            <a:r>
              <a:rPr lang="en-US" dirty="0">
                <a:solidFill>
                  <a:prstClr val="black"/>
                </a:solidFill>
                <a:latin typeface="Calibri" panose="020F0502020204030204"/>
              </a:rPr>
              <a:t>Nearly drought proof</a:t>
            </a:r>
            <a:endParaRPr lang="en-US" dirty="0">
              <a:solidFill>
                <a:prstClr val="black"/>
              </a:solidFill>
              <a:latin typeface="Calibri" panose="020F0502020204030204"/>
              <a:cs typeface="Calibri"/>
            </a:endParaRPr>
          </a:p>
        </p:txBody>
      </p:sp>
      <p:sp>
        <p:nvSpPr>
          <p:cNvPr id="4" name="TextBox 3">
            <a:extLst>
              <a:ext uri="{FF2B5EF4-FFF2-40B4-BE49-F238E27FC236}">
                <a16:creationId xmlns:a16="http://schemas.microsoft.com/office/drawing/2014/main" id="{35D8A8C1-DA81-E298-0C03-E6873BC7769E}"/>
              </a:ext>
            </a:extLst>
          </p:cNvPr>
          <p:cNvSpPr txBox="1"/>
          <p:nvPr/>
        </p:nvSpPr>
        <p:spPr>
          <a:xfrm>
            <a:off x="6627261" y="1184200"/>
            <a:ext cx="2334773" cy="136191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2100" b="1">
                <a:solidFill>
                  <a:schemeClr val="accent5"/>
                </a:solidFill>
                <a:cs typeface="Calibri"/>
              </a:rPr>
              <a:t>Where will an overwintering cover crop mix </a:t>
            </a:r>
            <a:endParaRPr lang="en-US" sz="1350">
              <a:solidFill>
                <a:schemeClr val="accent5"/>
              </a:solidFill>
            </a:endParaRPr>
          </a:p>
          <a:p>
            <a:r>
              <a:rPr lang="en-US" sz="2100" b="1">
                <a:solidFill>
                  <a:schemeClr val="accent5"/>
                </a:solidFill>
                <a:cs typeface="Calibri"/>
              </a:rPr>
              <a:t>NOT work?</a:t>
            </a:r>
            <a:endParaRPr lang="en-US" sz="1350">
              <a:solidFill>
                <a:schemeClr val="accent5"/>
              </a:solidFill>
            </a:endParaRPr>
          </a:p>
        </p:txBody>
      </p:sp>
      <p:sp>
        <p:nvSpPr>
          <p:cNvPr id="5" name="TextBox 4">
            <a:extLst>
              <a:ext uri="{FF2B5EF4-FFF2-40B4-BE49-F238E27FC236}">
                <a16:creationId xmlns:a16="http://schemas.microsoft.com/office/drawing/2014/main" id="{786B6E14-D8B5-3BC4-F1F3-4CDB1E33C1EC}"/>
              </a:ext>
            </a:extLst>
          </p:cNvPr>
          <p:cNvSpPr txBox="1"/>
          <p:nvPr/>
        </p:nvSpPr>
        <p:spPr>
          <a:xfrm>
            <a:off x="3243962" y="3299180"/>
            <a:ext cx="2057400" cy="1685077"/>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2100" b="1" dirty="0">
                <a:solidFill>
                  <a:schemeClr val="accent5"/>
                </a:solidFill>
                <a:cs typeface="Calibri"/>
              </a:rPr>
              <a:t>What cover crops might overwinter in your service area?</a:t>
            </a:r>
            <a:endParaRPr lang="en-US" sz="2100" b="1" dirty="0">
              <a:solidFill>
                <a:schemeClr val="accent5"/>
              </a:solidFill>
            </a:endParaRPr>
          </a:p>
        </p:txBody>
      </p:sp>
    </p:spTree>
    <p:extLst>
      <p:ext uri="{BB962C8B-B14F-4D97-AF65-F5344CB8AC3E}">
        <p14:creationId xmlns:p14="http://schemas.microsoft.com/office/powerpoint/2010/main" val="490310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EF9B6B7-D641-159E-C922-BB7E83E72E2D}"/>
              </a:ext>
            </a:extLst>
          </p:cNvPr>
          <p:cNvSpPr>
            <a:spLocks noGrp="1"/>
          </p:cNvSpPr>
          <p:nvPr>
            <p:ph type="title"/>
          </p:nvPr>
        </p:nvSpPr>
        <p:spPr>
          <a:xfrm>
            <a:off x="0" y="1120841"/>
            <a:ext cx="9307173" cy="518573"/>
          </a:xfrm>
        </p:spPr>
        <p:txBody>
          <a:bodyPr/>
          <a:lstStyle/>
          <a:p>
            <a:r>
              <a:rPr lang="en-US" dirty="0"/>
              <a:t>Objectives – timing of seeding/grazing</a:t>
            </a:r>
            <a:br>
              <a:rPr lang="en-US" dirty="0"/>
            </a:br>
            <a:r>
              <a:rPr lang="en-US" dirty="0"/>
              <a:t>Fall-seeded</a:t>
            </a:r>
          </a:p>
        </p:txBody>
      </p:sp>
      <p:grpSp>
        <p:nvGrpSpPr>
          <p:cNvPr id="12" name="Group 11">
            <a:extLst>
              <a:ext uri="{FF2B5EF4-FFF2-40B4-BE49-F238E27FC236}">
                <a16:creationId xmlns:a16="http://schemas.microsoft.com/office/drawing/2014/main" id="{70A30331-A2CE-37D0-BBD0-732C12C0F296}"/>
              </a:ext>
            </a:extLst>
          </p:cNvPr>
          <p:cNvGrpSpPr/>
          <p:nvPr/>
        </p:nvGrpSpPr>
        <p:grpSpPr>
          <a:xfrm>
            <a:off x="2567219" y="1613175"/>
            <a:ext cx="5823614" cy="4123985"/>
            <a:chOff x="2192594" y="888839"/>
            <a:chExt cx="7861728" cy="5969290"/>
          </a:xfrm>
        </p:grpSpPr>
        <p:pic>
          <p:nvPicPr>
            <p:cNvPr id="6" name="Picture 5">
              <a:extLst>
                <a:ext uri="{FF2B5EF4-FFF2-40B4-BE49-F238E27FC236}">
                  <a16:creationId xmlns:a16="http://schemas.microsoft.com/office/drawing/2014/main" id="{E6B9A700-B58D-43FA-FD50-81E89207A86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92594" y="888839"/>
              <a:ext cx="7861728" cy="5969290"/>
            </a:xfrm>
            <a:prstGeom prst="rect">
              <a:avLst/>
            </a:prstGeom>
          </p:spPr>
        </p:pic>
        <p:sp>
          <p:nvSpPr>
            <p:cNvPr id="7" name="Oval 6">
              <a:extLst>
                <a:ext uri="{FF2B5EF4-FFF2-40B4-BE49-F238E27FC236}">
                  <a16:creationId xmlns:a16="http://schemas.microsoft.com/office/drawing/2014/main" id="{50E4976F-049B-29B7-65B4-DA6ED9C28B4A}"/>
                </a:ext>
              </a:extLst>
            </p:cNvPr>
            <p:cNvSpPr/>
            <p:nvPr/>
          </p:nvSpPr>
          <p:spPr>
            <a:xfrm>
              <a:off x="2381635" y="3131565"/>
              <a:ext cx="673769" cy="589547"/>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Oval 7">
              <a:extLst>
                <a:ext uri="{FF2B5EF4-FFF2-40B4-BE49-F238E27FC236}">
                  <a16:creationId xmlns:a16="http://schemas.microsoft.com/office/drawing/2014/main" id="{9601D257-6497-0415-A363-C7CAF1E0B0A0}"/>
                </a:ext>
              </a:extLst>
            </p:cNvPr>
            <p:cNvSpPr/>
            <p:nvPr/>
          </p:nvSpPr>
          <p:spPr>
            <a:xfrm>
              <a:off x="2271370" y="4499577"/>
              <a:ext cx="905909" cy="1474580"/>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Oval 8">
              <a:extLst>
                <a:ext uri="{FF2B5EF4-FFF2-40B4-BE49-F238E27FC236}">
                  <a16:creationId xmlns:a16="http://schemas.microsoft.com/office/drawing/2014/main" id="{8209C8D9-B33A-0C1D-ECDC-7F17F31CF0AE}"/>
                </a:ext>
              </a:extLst>
            </p:cNvPr>
            <p:cNvSpPr/>
            <p:nvPr/>
          </p:nvSpPr>
          <p:spPr>
            <a:xfrm>
              <a:off x="5374105" y="5974157"/>
              <a:ext cx="673769" cy="589547"/>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Oval 9">
              <a:extLst>
                <a:ext uri="{FF2B5EF4-FFF2-40B4-BE49-F238E27FC236}">
                  <a16:creationId xmlns:a16="http://schemas.microsoft.com/office/drawing/2014/main" id="{6C16B48D-E2DB-F1DA-ADBB-8F44D74CDA8B}"/>
                </a:ext>
              </a:extLst>
            </p:cNvPr>
            <p:cNvSpPr/>
            <p:nvPr/>
          </p:nvSpPr>
          <p:spPr>
            <a:xfrm>
              <a:off x="6128084" y="4974177"/>
              <a:ext cx="673769" cy="589547"/>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Oval 1">
              <a:extLst>
                <a:ext uri="{FF2B5EF4-FFF2-40B4-BE49-F238E27FC236}">
                  <a16:creationId xmlns:a16="http://schemas.microsoft.com/office/drawing/2014/main" id="{FF8A8523-5A72-4BDD-C818-2F97EBC8A404}"/>
                </a:ext>
              </a:extLst>
            </p:cNvPr>
            <p:cNvSpPr/>
            <p:nvPr/>
          </p:nvSpPr>
          <p:spPr>
            <a:xfrm>
              <a:off x="3170166" y="3570926"/>
              <a:ext cx="673769" cy="589547"/>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Oval 4">
              <a:extLst>
                <a:ext uri="{FF2B5EF4-FFF2-40B4-BE49-F238E27FC236}">
                  <a16:creationId xmlns:a16="http://schemas.microsoft.com/office/drawing/2014/main" id="{F4881C88-0FDD-BD30-A1C2-A7E44475F24A}"/>
                </a:ext>
              </a:extLst>
            </p:cNvPr>
            <p:cNvSpPr/>
            <p:nvPr/>
          </p:nvSpPr>
          <p:spPr>
            <a:xfrm>
              <a:off x="5444443" y="4051572"/>
              <a:ext cx="603431" cy="589547"/>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Tree>
    <p:extLst>
      <p:ext uri="{BB962C8B-B14F-4D97-AF65-F5344CB8AC3E}">
        <p14:creationId xmlns:p14="http://schemas.microsoft.com/office/powerpoint/2010/main" val="3939073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B9D64-E50C-4DB7-89A2-F16E0B14FB6E}"/>
              </a:ext>
            </a:extLst>
          </p:cNvPr>
          <p:cNvSpPr>
            <a:spLocks noGrp="1"/>
          </p:cNvSpPr>
          <p:nvPr>
            <p:ph type="title"/>
          </p:nvPr>
        </p:nvSpPr>
        <p:spPr>
          <a:xfrm>
            <a:off x="158396" y="793919"/>
            <a:ext cx="4000648" cy="1281182"/>
          </a:xfrm>
        </p:spPr>
        <p:txBody>
          <a:bodyPr anchor="ctr">
            <a:normAutofit/>
          </a:bodyPr>
          <a:lstStyle/>
          <a:p>
            <a:r>
              <a:rPr lang="en-US" sz="3000" dirty="0"/>
              <a:t>Objectives</a:t>
            </a:r>
          </a:p>
        </p:txBody>
      </p:sp>
      <p:sp>
        <p:nvSpPr>
          <p:cNvPr id="3" name="Content Placeholder 2">
            <a:extLst>
              <a:ext uri="{FF2B5EF4-FFF2-40B4-BE49-F238E27FC236}">
                <a16:creationId xmlns:a16="http://schemas.microsoft.com/office/drawing/2014/main" id="{7288A338-FF10-4A60-8079-BFC5A3ABE35D}"/>
              </a:ext>
            </a:extLst>
          </p:cNvPr>
          <p:cNvSpPr>
            <a:spLocks noGrp="1"/>
          </p:cNvSpPr>
          <p:nvPr>
            <p:ph idx="1"/>
          </p:nvPr>
        </p:nvSpPr>
        <p:spPr>
          <a:xfrm>
            <a:off x="243578" y="1541720"/>
            <a:ext cx="4328420" cy="4272935"/>
          </a:xfrm>
        </p:spPr>
        <p:txBody>
          <a:bodyPr vert="horz" lIns="68580" tIns="34290" rIns="68580" bIns="34290" rtlCol="0" anchor="ctr">
            <a:normAutofit/>
          </a:bodyPr>
          <a:lstStyle/>
          <a:p>
            <a:pPr marL="128588" indent="-128588">
              <a:buFont typeface="Arial,Sans-Serif" panose="020B0604020202020204" pitchFamily="34" charset="0"/>
            </a:pPr>
            <a:r>
              <a:rPr lang="en-US" sz="1500" dirty="0"/>
              <a:t>Review advantages of grazed multispecies cover crops and challenges associated with grazing on cropland.</a:t>
            </a:r>
            <a:endParaRPr lang="en-US" sz="1500" dirty="0">
              <a:cs typeface="Calibri"/>
            </a:endParaRPr>
          </a:p>
          <a:p>
            <a:pPr marL="128588" indent="-128588">
              <a:buFont typeface="Arial,Sans-Serif" panose="020B0604020202020204" pitchFamily="34" charset="0"/>
            </a:pPr>
            <a:r>
              <a:rPr lang="en-US" sz="1500" dirty="0"/>
              <a:t>Review impacts to nutrient cycling and soil health that occurs when livestock are introduced into a cropland system</a:t>
            </a:r>
            <a:endParaRPr lang="en-US" sz="1500" dirty="0">
              <a:cs typeface="Calibri"/>
            </a:endParaRPr>
          </a:p>
          <a:p>
            <a:pPr marL="128588" indent="-128588">
              <a:buFont typeface="Arial,Sans-Serif" panose="020B0604020202020204" pitchFamily="34" charset="0"/>
            </a:pPr>
            <a:r>
              <a:rPr lang="en-US" sz="1500" dirty="0"/>
              <a:t>List and analyze several producer cover crop mixes used for grazing </a:t>
            </a:r>
            <a:endParaRPr lang="en-US" sz="1500" dirty="0">
              <a:cs typeface="Calibri"/>
            </a:endParaRPr>
          </a:p>
          <a:p>
            <a:pPr marL="128588" indent="-128588">
              <a:buFont typeface="Arial,Sans-Serif" panose="020B0604020202020204" pitchFamily="34" charset="0"/>
            </a:pPr>
            <a:r>
              <a:rPr lang="en-US" sz="1500" dirty="0"/>
              <a:t>Discuss economic benefits of grazing for crop producers and livestock owners</a:t>
            </a:r>
            <a:endParaRPr lang="en-US" sz="1500" dirty="0">
              <a:cs typeface="Calibri"/>
            </a:endParaRPr>
          </a:p>
          <a:p>
            <a:pPr marL="128588" indent="-128588">
              <a:buFont typeface="Arial,Sans-Serif" panose="020B0604020202020204" pitchFamily="34" charset="0"/>
            </a:pPr>
            <a:r>
              <a:rPr lang="en-US" sz="1500" dirty="0"/>
              <a:t>Identify infrastructure requirements for grazing use of cropland</a:t>
            </a:r>
            <a:endParaRPr lang="en-US" sz="1500" dirty="0">
              <a:cs typeface="Calibri"/>
            </a:endParaRPr>
          </a:p>
          <a:p>
            <a:endParaRPr lang="en-US" sz="1350" dirty="0">
              <a:cs typeface="Calibri"/>
            </a:endParaRPr>
          </a:p>
        </p:txBody>
      </p:sp>
      <p:pic>
        <p:nvPicPr>
          <p:cNvPr id="5" name="Picture 4">
            <a:extLst>
              <a:ext uri="{FF2B5EF4-FFF2-40B4-BE49-F238E27FC236}">
                <a16:creationId xmlns:a16="http://schemas.microsoft.com/office/drawing/2014/main" id="{1DB0174F-B50D-9F4D-0B49-8F4D3C75BCA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153" y="1908794"/>
            <a:ext cx="4572000" cy="3048000"/>
          </a:xfrm>
          <a:prstGeom prst="rect">
            <a:avLst/>
          </a:prstGeom>
          <a:ln>
            <a:solidFill>
              <a:schemeClr val="tx1"/>
            </a:solidFill>
          </a:ln>
        </p:spPr>
      </p:pic>
      <p:sp>
        <p:nvSpPr>
          <p:cNvPr id="4" name="TextBox 3">
            <a:extLst>
              <a:ext uri="{FF2B5EF4-FFF2-40B4-BE49-F238E27FC236}">
                <a16:creationId xmlns:a16="http://schemas.microsoft.com/office/drawing/2014/main" id="{9DF60E03-A1E4-C012-B44B-5D649E34D618}"/>
              </a:ext>
            </a:extLst>
          </p:cNvPr>
          <p:cNvSpPr txBox="1"/>
          <p:nvPr/>
        </p:nvSpPr>
        <p:spPr>
          <a:xfrm>
            <a:off x="7377809" y="5009063"/>
            <a:ext cx="2057400" cy="2077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900">
                <a:cs typeface="Calibri"/>
              </a:rPr>
              <a:t>Online: Tomkat Ranch</a:t>
            </a:r>
            <a:endParaRPr lang="en-US" sz="900"/>
          </a:p>
        </p:txBody>
      </p:sp>
    </p:spTree>
    <p:extLst>
      <p:ext uri="{BB962C8B-B14F-4D97-AF65-F5344CB8AC3E}">
        <p14:creationId xmlns:p14="http://schemas.microsoft.com/office/powerpoint/2010/main" val="12507805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66915A5-4411-82EF-ED04-6DEDA2090909}"/>
              </a:ext>
            </a:extLst>
          </p:cNvPr>
          <p:cNvSpPr>
            <a:spLocks noGrp="1"/>
          </p:cNvSpPr>
          <p:nvPr>
            <p:ph type="title"/>
          </p:nvPr>
        </p:nvSpPr>
        <p:spPr>
          <a:xfrm>
            <a:off x="0" y="1097617"/>
            <a:ext cx="9085007" cy="757238"/>
          </a:xfrm>
        </p:spPr>
        <p:txBody>
          <a:bodyPr/>
          <a:lstStyle/>
          <a:p>
            <a:r>
              <a:rPr lang="en-US" dirty="0"/>
              <a:t>Objectives – timing of seeding/grazing </a:t>
            </a:r>
            <a:br>
              <a:rPr lang="en-US" dirty="0"/>
            </a:br>
            <a:r>
              <a:rPr lang="en-US" dirty="0"/>
              <a:t>Full-season</a:t>
            </a:r>
          </a:p>
        </p:txBody>
      </p:sp>
      <p:sp>
        <p:nvSpPr>
          <p:cNvPr id="3" name="Content Placeholder 2">
            <a:extLst>
              <a:ext uri="{FF2B5EF4-FFF2-40B4-BE49-F238E27FC236}">
                <a16:creationId xmlns:a16="http://schemas.microsoft.com/office/drawing/2014/main" id="{23DF78DA-34C7-451B-810A-F118F51ED158}"/>
              </a:ext>
            </a:extLst>
          </p:cNvPr>
          <p:cNvSpPr>
            <a:spLocks noGrp="1"/>
          </p:cNvSpPr>
          <p:nvPr>
            <p:ph idx="1"/>
          </p:nvPr>
        </p:nvSpPr>
        <p:spPr>
          <a:xfrm>
            <a:off x="218825" y="1748142"/>
            <a:ext cx="8706351" cy="2047750"/>
          </a:xfrm>
        </p:spPr>
        <p:txBody>
          <a:bodyPr vert="horz" lIns="68580" tIns="34290" rIns="68580" bIns="34290" rtlCol="0" anchor="t">
            <a:noAutofit/>
          </a:bodyPr>
          <a:lstStyle/>
          <a:p>
            <a:pPr marL="0" indent="0">
              <a:buNone/>
            </a:pPr>
            <a:r>
              <a:rPr lang="en-US" sz="1500" dirty="0"/>
              <a:t>Cover crop planted in lieu of long-season cash crop or fallow</a:t>
            </a:r>
            <a:endParaRPr lang="en-US" sz="1500" dirty="0">
              <a:cs typeface="Calibri"/>
            </a:endParaRPr>
          </a:p>
          <a:p>
            <a:pPr marL="342900" indent="-217646"/>
            <a:r>
              <a:rPr lang="en-US" sz="1500" dirty="0"/>
              <a:t>Planted late Spring/early Summer</a:t>
            </a:r>
            <a:endParaRPr lang="en-US" sz="1500" dirty="0">
              <a:cs typeface="Calibri"/>
            </a:endParaRPr>
          </a:p>
          <a:p>
            <a:pPr marL="342900" indent="-217646"/>
            <a:r>
              <a:rPr lang="en-US" sz="1500" dirty="0"/>
              <a:t>Graze in summer – in some cases may be hayed judiciously and graze the regrowth</a:t>
            </a:r>
            <a:endParaRPr lang="en-US" sz="1500" dirty="0">
              <a:cs typeface="Calibri"/>
            </a:endParaRPr>
          </a:p>
          <a:p>
            <a:pPr marL="123825" indent="-123825">
              <a:buNone/>
            </a:pPr>
            <a:r>
              <a:rPr lang="en-US" sz="1500" dirty="0"/>
              <a:t>What species (Functional groups) will grow if planted </a:t>
            </a:r>
            <a:r>
              <a:rPr lang="en-US" sz="1500" b="1" u="sng" dirty="0"/>
              <a:t>after final frost</a:t>
            </a:r>
            <a:r>
              <a:rPr lang="en-US" sz="1500" dirty="0"/>
              <a:t> in your county?</a:t>
            </a:r>
            <a:endParaRPr lang="en-US" sz="1500" dirty="0">
              <a:cs typeface="Calibri"/>
            </a:endParaRPr>
          </a:p>
          <a:p>
            <a:endParaRPr lang="en-US" sz="1500" dirty="0"/>
          </a:p>
        </p:txBody>
      </p:sp>
      <p:grpSp>
        <p:nvGrpSpPr>
          <p:cNvPr id="2" name="Group 1">
            <a:extLst>
              <a:ext uri="{FF2B5EF4-FFF2-40B4-BE49-F238E27FC236}">
                <a16:creationId xmlns:a16="http://schemas.microsoft.com/office/drawing/2014/main" id="{19B2EE3E-C0EE-425E-BE24-B5137FE4A834}"/>
              </a:ext>
            </a:extLst>
          </p:cNvPr>
          <p:cNvGrpSpPr/>
          <p:nvPr/>
        </p:nvGrpSpPr>
        <p:grpSpPr>
          <a:xfrm>
            <a:off x="2772696" y="3293405"/>
            <a:ext cx="2757949" cy="2405817"/>
            <a:chOff x="3662077" y="3166709"/>
            <a:chExt cx="3436010" cy="3664211"/>
          </a:xfrm>
        </p:grpSpPr>
        <p:pic>
          <p:nvPicPr>
            <p:cNvPr id="5" name="Picture 4">
              <a:extLst>
                <a:ext uri="{FF2B5EF4-FFF2-40B4-BE49-F238E27FC236}">
                  <a16:creationId xmlns:a16="http://schemas.microsoft.com/office/drawing/2014/main" id="{1B9EC42F-2BA9-B709-68FE-7AD050BEDA0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3272270" y="3556516"/>
              <a:ext cx="3664211" cy="2884597"/>
            </a:xfrm>
            <a:prstGeom prst="roundRect">
              <a:avLst>
                <a:gd name="adj" fmla="val 4167"/>
              </a:avLst>
            </a:prstGeom>
            <a:solidFill>
              <a:srgbClr val="FFFFFF"/>
            </a:solidFill>
            <a:ln w="9525" cap="sq">
              <a:solidFill>
                <a:schemeClr val="tx1"/>
              </a:solidFill>
              <a:miter lim="800000"/>
            </a:ln>
            <a:effectLst>
              <a:reflection blurRad="12700" stA="28000" endPos="28000" dist="5000" dir="5400000" sy="-100000" algn="bl" rotWithShape="0"/>
            </a:effectLst>
            <a:scene3d>
              <a:camera prst="orthographicFront"/>
              <a:lightRig rig="threePt" dir="t"/>
            </a:scene3d>
            <a:sp3d prstMaterial="matte"/>
          </p:spPr>
        </p:pic>
        <p:sp>
          <p:nvSpPr>
            <p:cNvPr id="7" name="TextBox 6">
              <a:extLst>
                <a:ext uri="{FF2B5EF4-FFF2-40B4-BE49-F238E27FC236}">
                  <a16:creationId xmlns:a16="http://schemas.microsoft.com/office/drawing/2014/main" id="{5C56DCC9-B05A-A7CE-AA74-D4820F10461D}"/>
                </a:ext>
              </a:extLst>
            </p:cNvPr>
            <p:cNvSpPr txBox="1"/>
            <p:nvPr/>
          </p:nvSpPr>
          <p:spPr>
            <a:xfrm>
              <a:off x="3699978" y="3182136"/>
              <a:ext cx="3398109" cy="667988"/>
            </a:xfrm>
            <a:prstGeom prst="rect">
              <a:avLst/>
            </a:prstGeom>
            <a:noFill/>
            <a:ln w="9525">
              <a:noFill/>
            </a:ln>
            <a:scene3d>
              <a:camera prst="orthographicFront"/>
              <a:lightRig rig="threePt" dir="t"/>
            </a:scene3d>
            <a:sp3d prstMaterial="matte"/>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200" b="1" dirty="0">
                  <a:cs typeface="Calibri"/>
                </a:rPr>
                <a:t>Beardless wheat, barley, triticale</a:t>
              </a:r>
              <a:endParaRPr lang="en-US" sz="1200" b="1" dirty="0"/>
            </a:p>
          </p:txBody>
        </p:sp>
      </p:grpSp>
      <p:grpSp>
        <p:nvGrpSpPr>
          <p:cNvPr id="13" name="Group 12">
            <a:extLst>
              <a:ext uri="{FF2B5EF4-FFF2-40B4-BE49-F238E27FC236}">
                <a16:creationId xmlns:a16="http://schemas.microsoft.com/office/drawing/2014/main" id="{214F3979-21A1-EDE4-43B7-052571DBC35E}"/>
              </a:ext>
            </a:extLst>
          </p:cNvPr>
          <p:cNvGrpSpPr/>
          <p:nvPr/>
        </p:nvGrpSpPr>
        <p:grpSpPr>
          <a:xfrm>
            <a:off x="284530" y="3293405"/>
            <a:ext cx="2205122" cy="2405817"/>
            <a:chOff x="149511" y="3114917"/>
            <a:chExt cx="2705410" cy="3711631"/>
          </a:xfrm>
          <a:effectLst/>
        </p:grpSpPr>
        <p:pic>
          <p:nvPicPr>
            <p:cNvPr id="4" name="Picture 3" descr="A picture containing plant, flower&#10;&#10;Description automatically generated">
              <a:extLst>
                <a:ext uri="{FF2B5EF4-FFF2-40B4-BE49-F238E27FC236}">
                  <a16:creationId xmlns:a16="http://schemas.microsoft.com/office/drawing/2014/main" id="{D9E5AB2A-FAD1-6D92-7045-618BEA01010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353600" y="3618028"/>
              <a:ext cx="3711631" cy="2705410"/>
            </a:xfrm>
            <a:prstGeom prst="roundRect">
              <a:avLst>
                <a:gd name="adj" fmla="val 4167"/>
              </a:avLst>
            </a:prstGeom>
            <a:solidFill>
              <a:srgbClr val="FFFFFF"/>
            </a:solidFill>
            <a:ln w="9525" cap="sq">
              <a:solidFill>
                <a:schemeClr val="tx1"/>
              </a:solidFill>
              <a:miter lim="800000"/>
            </a:ln>
            <a:effectLst>
              <a:reflection blurRad="12700" stA="28000" endPos="28000" dist="5000" dir="5400000" sy="-100000" algn="bl" rotWithShape="0"/>
            </a:effectLst>
            <a:scene3d>
              <a:camera prst="orthographicFront"/>
              <a:lightRig rig="threePt" dir="t"/>
            </a:scene3d>
            <a:sp3d prstMaterial="matte"/>
          </p:spPr>
        </p:pic>
        <p:sp>
          <p:nvSpPr>
            <p:cNvPr id="8" name="TextBox 7">
              <a:extLst>
                <a:ext uri="{FF2B5EF4-FFF2-40B4-BE49-F238E27FC236}">
                  <a16:creationId xmlns:a16="http://schemas.microsoft.com/office/drawing/2014/main" id="{29EEEACE-964A-4359-9501-F3F188CDEC9F}"/>
                </a:ext>
              </a:extLst>
            </p:cNvPr>
            <p:cNvSpPr txBox="1"/>
            <p:nvPr/>
          </p:nvSpPr>
          <p:spPr>
            <a:xfrm>
              <a:off x="296301" y="3241910"/>
              <a:ext cx="2309248" cy="427347"/>
            </a:xfrm>
            <a:prstGeom prst="rect">
              <a:avLst/>
            </a:prstGeom>
            <a:noFill/>
            <a:ln w="9525">
              <a:noFill/>
            </a:ln>
            <a:scene3d>
              <a:camera prst="orthographicFront"/>
              <a:lightRig rig="threePt" dir="t"/>
            </a:scene3d>
            <a:sp3d prstMaterial="matte"/>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b="1" dirty="0">
                  <a:cs typeface="Calibri"/>
                </a:rPr>
                <a:t>13 way mix, WY</a:t>
              </a:r>
              <a:endParaRPr lang="en-US" sz="1350" b="1" dirty="0"/>
            </a:p>
          </p:txBody>
        </p:sp>
      </p:grpSp>
      <p:sp>
        <p:nvSpPr>
          <p:cNvPr id="10" name="TextBox 9">
            <a:extLst>
              <a:ext uri="{FF2B5EF4-FFF2-40B4-BE49-F238E27FC236}">
                <a16:creationId xmlns:a16="http://schemas.microsoft.com/office/drawing/2014/main" id="{C33FA80A-58C0-8BE5-4662-7C75896BE61C}"/>
              </a:ext>
            </a:extLst>
          </p:cNvPr>
          <p:cNvSpPr txBox="1"/>
          <p:nvPr/>
        </p:nvSpPr>
        <p:spPr>
          <a:xfrm>
            <a:off x="248321" y="3085655"/>
            <a:ext cx="1275768" cy="2077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900" dirty="0">
                <a:cs typeface="Calibri"/>
              </a:rPr>
              <a:t>Photos: M. Winger</a:t>
            </a:r>
          </a:p>
        </p:txBody>
      </p:sp>
      <p:grpSp>
        <p:nvGrpSpPr>
          <p:cNvPr id="11" name="Group 10">
            <a:extLst>
              <a:ext uri="{FF2B5EF4-FFF2-40B4-BE49-F238E27FC236}">
                <a16:creationId xmlns:a16="http://schemas.microsoft.com/office/drawing/2014/main" id="{65299A80-2FBD-91F8-B891-E685A1E6CA86}"/>
              </a:ext>
            </a:extLst>
          </p:cNvPr>
          <p:cNvGrpSpPr/>
          <p:nvPr/>
        </p:nvGrpSpPr>
        <p:grpSpPr>
          <a:xfrm>
            <a:off x="5323565" y="3118443"/>
            <a:ext cx="3109031" cy="2649305"/>
            <a:chOff x="7098087" y="3014924"/>
            <a:chExt cx="4145374" cy="3532406"/>
          </a:xfrm>
        </p:grpSpPr>
        <p:sp>
          <p:nvSpPr>
            <p:cNvPr id="9" name="TextBox 8">
              <a:extLst>
                <a:ext uri="{FF2B5EF4-FFF2-40B4-BE49-F238E27FC236}">
                  <a16:creationId xmlns:a16="http://schemas.microsoft.com/office/drawing/2014/main" id="{E6FC0DC0-AFFC-5C69-2DFD-D72378936E1F}"/>
                </a:ext>
              </a:extLst>
            </p:cNvPr>
            <p:cNvSpPr txBox="1"/>
            <p:nvPr/>
          </p:nvSpPr>
          <p:spPr>
            <a:xfrm>
              <a:off x="7098087" y="5900999"/>
              <a:ext cx="4145374" cy="64633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dirty="0">
                  <a:cs typeface="Calibri"/>
                </a:rPr>
                <a:t>Planted July 4, Multi species mix, Grace, ID</a:t>
              </a:r>
              <a:endParaRPr lang="en-US" sz="1350" dirty="0"/>
            </a:p>
          </p:txBody>
        </p:sp>
        <p:pic>
          <p:nvPicPr>
            <p:cNvPr id="12" name="Picture 11">
              <a:extLst>
                <a:ext uri="{FF2B5EF4-FFF2-40B4-BE49-F238E27FC236}">
                  <a16:creationId xmlns:a16="http://schemas.microsoft.com/office/drawing/2014/main" id="{91D3D50D-3403-4C73-6E17-F032121A831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170518" y="3014924"/>
              <a:ext cx="3920353" cy="2947742"/>
            </a:xfrm>
            <a:prstGeom prst="rect">
              <a:avLst/>
            </a:prstGeom>
            <a:ln w="19050">
              <a:solidFill>
                <a:schemeClr val="tx1"/>
              </a:solidFill>
            </a:ln>
          </p:spPr>
        </p:pic>
      </p:grpSp>
    </p:spTree>
    <p:extLst>
      <p:ext uri="{BB962C8B-B14F-4D97-AF65-F5344CB8AC3E}">
        <p14:creationId xmlns:p14="http://schemas.microsoft.com/office/powerpoint/2010/main" val="28134872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FC7B215-B182-3ECB-8459-F148865BDF13}"/>
              </a:ext>
            </a:extLst>
          </p:cNvPr>
          <p:cNvSpPr>
            <a:spLocks noGrp="1"/>
          </p:cNvSpPr>
          <p:nvPr>
            <p:ph type="title"/>
          </p:nvPr>
        </p:nvSpPr>
        <p:spPr>
          <a:xfrm>
            <a:off x="0" y="1118087"/>
            <a:ext cx="7540797" cy="757238"/>
          </a:xfrm>
        </p:spPr>
        <p:txBody>
          <a:bodyPr>
            <a:normAutofit/>
          </a:bodyPr>
          <a:lstStyle/>
          <a:p>
            <a:r>
              <a:rPr lang="en-US" dirty="0"/>
              <a:t>Objectives – timing of seeding/grazing</a:t>
            </a:r>
            <a:br>
              <a:rPr lang="en-US" dirty="0"/>
            </a:br>
            <a:r>
              <a:rPr lang="en-US" dirty="0">
                <a:solidFill>
                  <a:schemeClr val="tx1"/>
                </a:solidFill>
              </a:rPr>
              <a:t>Full season</a:t>
            </a:r>
            <a:endParaRPr lang="en-US" dirty="0">
              <a:solidFill>
                <a:schemeClr val="tx1"/>
              </a:solidFill>
              <a:cs typeface="Calibri Light"/>
            </a:endParaRPr>
          </a:p>
        </p:txBody>
      </p:sp>
      <p:grpSp>
        <p:nvGrpSpPr>
          <p:cNvPr id="2" name="Group 1">
            <a:extLst>
              <a:ext uri="{FF2B5EF4-FFF2-40B4-BE49-F238E27FC236}">
                <a16:creationId xmlns:a16="http://schemas.microsoft.com/office/drawing/2014/main" id="{AD63070F-3AA3-1ECD-17AD-8670469C5A81}"/>
              </a:ext>
            </a:extLst>
          </p:cNvPr>
          <p:cNvGrpSpPr/>
          <p:nvPr/>
        </p:nvGrpSpPr>
        <p:grpSpPr>
          <a:xfrm>
            <a:off x="2042652" y="1520133"/>
            <a:ext cx="6858102" cy="4219781"/>
            <a:chOff x="1026695" y="1032968"/>
            <a:chExt cx="10054396" cy="5950839"/>
          </a:xfrm>
        </p:grpSpPr>
        <p:pic>
          <p:nvPicPr>
            <p:cNvPr id="5" name="Picture 4">
              <a:extLst>
                <a:ext uri="{FF2B5EF4-FFF2-40B4-BE49-F238E27FC236}">
                  <a16:creationId xmlns:a16="http://schemas.microsoft.com/office/drawing/2014/main" id="{7055BD64-A825-2E0E-F199-A5CDAE0961C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77286" y="1032968"/>
              <a:ext cx="7837428" cy="5950839"/>
            </a:xfrm>
            <a:prstGeom prst="rect">
              <a:avLst/>
            </a:prstGeom>
          </p:spPr>
        </p:pic>
        <p:sp>
          <p:nvSpPr>
            <p:cNvPr id="6" name="Oval 5">
              <a:extLst>
                <a:ext uri="{FF2B5EF4-FFF2-40B4-BE49-F238E27FC236}">
                  <a16:creationId xmlns:a16="http://schemas.microsoft.com/office/drawing/2014/main" id="{EFB997B4-B8D7-DB28-6292-05C0A525D92B}"/>
                </a:ext>
              </a:extLst>
            </p:cNvPr>
            <p:cNvSpPr/>
            <p:nvPr/>
          </p:nvSpPr>
          <p:spPr>
            <a:xfrm>
              <a:off x="1026695" y="1893494"/>
              <a:ext cx="10054396" cy="4941188"/>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Tree>
    <p:extLst>
      <p:ext uri="{BB962C8B-B14F-4D97-AF65-F5344CB8AC3E}">
        <p14:creationId xmlns:p14="http://schemas.microsoft.com/office/powerpoint/2010/main" val="8184831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A5CDE82-D8D9-4F0B-9E17-1759B110E09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9287" y="1929451"/>
            <a:ext cx="4629064" cy="3404345"/>
          </a:xfrm>
          <a:prstGeom prst="rect">
            <a:avLst/>
          </a:prstGeom>
          <a:ln>
            <a:solidFill>
              <a:schemeClr val="tx1"/>
            </a:solidFill>
          </a:ln>
        </p:spPr>
      </p:pic>
      <p:sp>
        <p:nvSpPr>
          <p:cNvPr id="5" name="TextBox 4">
            <a:extLst>
              <a:ext uri="{FF2B5EF4-FFF2-40B4-BE49-F238E27FC236}">
                <a16:creationId xmlns:a16="http://schemas.microsoft.com/office/drawing/2014/main" id="{5C121826-5649-4D10-AA8D-E6FCEC1603CB}"/>
              </a:ext>
            </a:extLst>
          </p:cNvPr>
          <p:cNvSpPr txBox="1"/>
          <p:nvPr/>
        </p:nvSpPr>
        <p:spPr>
          <a:xfrm>
            <a:off x="256594" y="1524205"/>
            <a:ext cx="4626032" cy="346249"/>
          </a:xfrm>
          <a:prstGeom prst="rect">
            <a:avLst/>
          </a:prstGeom>
          <a:noFill/>
        </p:spPr>
        <p:txBody>
          <a:bodyPr wrap="square" lIns="68580" tIns="34290" rIns="68580" bIns="34290" rtlCol="0" anchor="t">
            <a:spAutoFit/>
          </a:bodyPr>
          <a:lstStyle/>
          <a:p>
            <a:pPr>
              <a:defRPr/>
            </a:pPr>
            <a:r>
              <a:rPr lang="en-US" b="1">
                <a:solidFill>
                  <a:prstClr val="black"/>
                </a:solidFill>
                <a:latin typeface="Calibri" panose="020F0502020204030204"/>
                <a:cs typeface="Calibri"/>
              </a:rPr>
              <a:t>15-way cover crop mix for winter grazing, WY</a:t>
            </a:r>
          </a:p>
        </p:txBody>
      </p:sp>
      <p:pic>
        <p:nvPicPr>
          <p:cNvPr id="3" name="Picture 2">
            <a:extLst>
              <a:ext uri="{FF2B5EF4-FFF2-40B4-BE49-F238E27FC236}">
                <a16:creationId xmlns:a16="http://schemas.microsoft.com/office/drawing/2014/main" id="{EEB22A78-1D30-780F-FDE8-15B97E84649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56254" y="1122721"/>
            <a:ext cx="3800759" cy="4542503"/>
          </a:xfrm>
          <a:prstGeom prst="rect">
            <a:avLst/>
          </a:prstGeom>
        </p:spPr>
      </p:pic>
      <p:sp>
        <p:nvSpPr>
          <p:cNvPr id="2" name="TextBox 1">
            <a:extLst>
              <a:ext uri="{FF2B5EF4-FFF2-40B4-BE49-F238E27FC236}">
                <a16:creationId xmlns:a16="http://schemas.microsoft.com/office/drawing/2014/main" id="{C84AE9A1-6071-AC1D-C854-7659B38E9AB4}"/>
              </a:ext>
            </a:extLst>
          </p:cNvPr>
          <p:cNvSpPr txBox="1"/>
          <p:nvPr/>
        </p:nvSpPr>
        <p:spPr>
          <a:xfrm>
            <a:off x="83527" y="5332535"/>
            <a:ext cx="2057400" cy="23083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050">
                <a:cs typeface="Calibri"/>
              </a:rPr>
              <a:t>Marlon Winger - NRCS</a:t>
            </a:r>
            <a:endParaRPr lang="en-US" sz="1050"/>
          </a:p>
        </p:txBody>
      </p:sp>
    </p:spTree>
    <p:extLst>
      <p:ext uri="{BB962C8B-B14F-4D97-AF65-F5344CB8AC3E}">
        <p14:creationId xmlns:p14="http://schemas.microsoft.com/office/powerpoint/2010/main" val="6708838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A4528F4-116A-20DC-2EB2-88A8CD08F40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6428" y="2024834"/>
            <a:ext cx="4274140" cy="32368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2EC89C70-1B2C-4D18-0440-4CDD62BDFB08}"/>
                  </a:ext>
                </a:extLst>
              </p14:cNvPr>
              <p14:cNvContentPartPr/>
              <p14:nvPr/>
            </p14:nvContentPartPr>
            <p14:xfrm>
              <a:off x="4032972" y="3555640"/>
              <a:ext cx="16235" cy="16235"/>
            </p14:xfrm>
          </p:contentPart>
        </mc:Choice>
        <mc:Fallback xmlns="">
          <p:pic>
            <p:nvPicPr>
              <p:cNvPr id="5" name="Ink 4">
                <a:extLst>
                  <a:ext uri="{FF2B5EF4-FFF2-40B4-BE49-F238E27FC236}">
                    <a16:creationId xmlns:a16="http://schemas.microsoft.com/office/drawing/2014/main" id="{2EC89C70-1B2C-4D18-0440-4CDD62BDFB08}"/>
                  </a:ext>
                </a:extLst>
              </p:cNvPr>
              <p:cNvPicPr/>
              <p:nvPr/>
            </p:nvPicPr>
            <p:blipFill>
              <a:blip r:embed="rId5"/>
              <a:stretch>
                <a:fillRect/>
              </a:stretch>
            </p:blipFill>
            <p:spPr>
              <a:xfrm>
                <a:off x="1597722" y="-1314860"/>
                <a:ext cx="4870500" cy="9741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47B59E6F-3E8A-DB01-154A-CB9955BA1227}"/>
                  </a:ext>
                </a:extLst>
              </p14:cNvPr>
              <p14:cNvContentPartPr/>
              <p14:nvPr/>
            </p14:nvContentPartPr>
            <p14:xfrm>
              <a:off x="3123767" y="2620458"/>
              <a:ext cx="16235" cy="16235"/>
            </p14:xfrm>
          </p:contentPart>
        </mc:Choice>
        <mc:Fallback xmlns="">
          <p:pic>
            <p:nvPicPr>
              <p:cNvPr id="6" name="Ink 5">
                <a:extLst>
                  <a:ext uri="{FF2B5EF4-FFF2-40B4-BE49-F238E27FC236}">
                    <a16:creationId xmlns:a16="http://schemas.microsoft.com/office/drawing/2014/main" id="{47B59E6F-3E8A-DB01-154A-CB9955BA1227}"/>
                  </a:ext>
                </a:extLst>
              </p:cNvPr>
              <p:cNvPicPr/>
              <p:nvPr/>
            </p:nvPicPr>
            <p:blipFill>
              <a:blip r:embed="rId5"/>
              <a:stretch>
                <a:fillRect/>
              </a:stretch>
            </p:blipFill>
            <p:spPr>
              <a:xfrm>
                <a:off x="688517" y="-2250042"/>
                <a:ext cx="4870500" cy="9741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Ink 6">
                <a:extLst>
                  <a:ext uri="{FF2B5EF4-FFF2-40B4-BE49-F238E27FC236}">
                    <a16:creationId xmlns:a16="http://schemas.microsoft.com/office/drawing/2014/main" id="{943ACA4C-BB5E-02AE-A54F-37A632C9F254}"/>
                  </a:ext>
                </a:extLst>
              </p14:cNvPr>
              <p14:cNvContentPartPr/>
              <p14:nvPr/>
            </p14:nvContentPartPr>
            <p14:xfrm>
              <a:off x="4045960" y="3854378"/>
              <a:ext cx="16235" cy="16235"/>
            </p14:xfrm>
          </p:contentPart>
        </mc:Choice>
        <mc:Fallback xmlns="">
          <p:pic>
            <p:nvPicPr>
              <p:cNvPr id="7" name="Ink 6">
                <a:extLst>
                  <a:ext uri="{FF2B5EF4-FFF2-40B4-BE49-F238E27FC236}">
                    <a16:creationId xmlns:a16="http://schemas.microsoft.com/office/drawing/2014/main" id="{943ACA4C-BB5E-02AE-A54F-37A632C9F254}"/>
                  </a:ext>
                </a:extLst>
              </p:cNvPr>
              <p:cNvPicPr/>
              <p:nvPr/>
            </p:nvPicPr>
            <p:blipFill>
              <a:blip r:embed="rId5"/>
              <a:stretch>
                <a:fillRect/>
              </a:stretch>
            </p:blipFill>
            <p:spPr>
              <a:xfrm>
                <a:off x="1610710" y="-1016122"/>
                <a:ext cx="4870500" cy="9741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7927FCD2-C65B-1574-3938-D1E0D810D9B0}"/>
                  </a:ext>
                </a:extLst>
              </p14:cNvPr>
              <p14:cNvContentPartPr/>
              <p14:nvPr/>
            </p14:nvContentPartPr>
            <p14:xfrm>
              <a:off x="1565130" y="3282878"/>
              <a:ext cx="16235" cy="16235"/>
            </p14:xfrm>
          </p:contentPart>
        </mc:Choice>
        <mc:Fallback xmlns="">
          <p:pic>
            <p:nvPicPr>
              <p:cNvPr id="8" name="Ink 7">
                <a:extLst>
                  <a:ext uri="{FF2B5EF4-FFF2-40B4-BE49-F238E27FC236}">
                    <a16:creationId xmlns:a16="http://schemas.microsoft.com/office/drawing/2014/main" id="{7927FCD2-C65B-1574-3938-D1E0D810D9B0}"/>
                  </a:ext>
                </a:extLst>
              </p:cNvPr>
              <p:cNvPicPr/>
              <p:nvPr/>
            </p:nvPicPr>
            <p:blipFill>
              <a:blip r:embed="rId5"/>
              <a:stretch>
                <a:fillRect/>
              </a:stretch>
            </p:blipFill>
            <p:spPr>
              <a:xfrm>
                <a:off x="-870120" y="-1587622"/>
                <a:ext cx="4870500" cy="9741000"/>
              </a:xfrm>
              <a:prstGeom prst="rect">
                <a:avLst/>
              </a:prstGeom>
            </p:spPr>
          </p:pic>
        </mc:Fallback>
      </mc:AlternateContent>
      <p:pic>
        <p:nvPicPr>
          <p:cNvPr id="9" name="Picture 8">
            <a:extLst>
              <a:ext uri="{FF2B5EF4-FFF2-40B4-BE49-F238E27FC236}">
                <a16:creationId xmlns:a16="http://schemas.microsoft.com/office/drawing/2014/main" id="{16B4E254-FB1D-B1F2-94A5-65592DBE2C52}"/>
              </a:ext>
            </a:extLst>
          </p:cNvPr>
          <p:cNvPicPr>
            <a:picLocks noChangeAspect="1"/>
          </p:cNvPicPr>
          <p:nvPr/>
        </p:nvPicPr>
        <p:blipFill>
          <a:blip r:embed="rId9" cstate="email">
            <a:extLst>
              <a:ext uri="{28A0092B-C50C-407E-A947-70E740481C1C}">
                <a14:useLocalDpi xmlns:a14="http://schemas.microsoft.com/office/drawing/2010/main"/>
              </a:ext>
            </a:extLst>
          </a:blip>
          <a:srcRect/>
          <a:stretch/>
        </p:blipFill>
        <p:spPr>
          <a:xfrm>
            <a:off x="4979838" y="1216929"/>
            <a:ext cx="3930799" cy="4148132"/>
          </a:xfrm>
          <a:prstGeom prst="rect">
            <a:avLst/>
          </a:prstGeom>
        </p:spPr>
      </p:pic>
      <p:sp>
        <p:nvSpPr>
          <p:cNvPr id="11" name="TextBox 10">
            <a:extLst>
              <a:ext uri="{FF2B5EF4-FFF2-40B4-BE49-F238E27FC236}">
                <a16:creationId xmlns:a16="http://schemas.microsoft.com/office/drawing/2014/main" id="{0F485686-C4A2-282D-7D78-AD5484269555}"/>
              </a:ext>
            </a:extLst>
          </p:cNvPr>
          <p:cNvSpPr txBox="1"/>
          <p:nvPr/>
        </p:nvSpPr>
        <p:spPr>
          <a:xfrm>
            <a:off x="0" y="1214024"/>
            <a:ext cx="5658927" cy="71558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2100" b="1" dirty="0">
                <a:solidFill>
                  <a:schemeClr val="accent4"/>
                </a:solidFill>
                <a:cs typeface="Calibri"/>
              </a:rPr>
              <a:t>EXAMPLE WESTERN SD WINTER GRAZING MIX</a:t>
            </a:r>
            <a:endParaRPr lang="en-US" sz="2100" b="1" dirty="0">
              <a:solidFill>
                <a:schemeClr val="accent4"/>
              </a:solidFill>
            </a:endParaRPr>
          </a:p>
        </p:txBody>
      </p:sp>
      <p:sp>
        <p:nvSpPr>
          <p:cNvPr id="4" name="TextBox 3">
            <a:extLst>
              <a:ext uri="{FF2B5EF4-FFF2-40B4-BE49-F238E27FC236}">
                <a16:creationId xmlns:a16="http://schemas.microsoft.com/office/drawing/2014/main" id="{9A3D9073-3CE7-F677-D156-D29770B92C4E}"/>
              </a:ext>
            </a:extLst>
          </p:cNvPr>
          <p:cNvSpPr txBox="1"/>
          <p:nvPr/>
        </p:nvSpPr>
        <p:spPr>
          <a:xfrm>
            <a:off x="5538020" y="5379298"/>
            <a:ext cx="3699443" cy="2769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a:cs typeface="Calibri"/>
              </a:rPr>
              <a:t>32 </a:t>
            </a:r>
            <a:r>
              <a:rPr lang="en-US" sz="1350" err="1">
                <a:cs typeface="Calibri"/>
              </a:rPr>
              <a:t>lbs</a:t>
            </a:r>
            <a:r>
              <a:rPr lang="en-US" sz="1350">
                <a:cs typeface="Calibri"/>
              </a:rPr>
              <a:t>/acre seeding rate</a:t>
            </a:r>
            <a:endParaRPr lang="en-US" sz="1350"/>
          </a:p>
        </p:txBody>
      </p:sp>
      <p:sp>
        <p:nvSpPr>
          <p:cNvPr id="10" name="TextBox 9">
            <a:extLst>
              <a:ext uri="{FF2B5EF4-FFF2-40B4-BE49-F238E27FC236}">
                <a16:creationId xmlns:a16="http://schemas.microsoft.com/office/drawing/2014/main" id="{E1F7D7D3-C41A-B215-5391-996953D5A1F3}"/>
              </a:ext>
            </a:extLst>
          </p:cNvPr>
          <p:cNvSpPr txBox="1"/>
          <p:nvPr/>
        </p:nvSpPr>
        <p:spPr>
          <a:xfrm>
            <a:off x="346428" y="5285626"/>
            <a:ext cx="2057400" cy="23083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050" dirty="0">
                <a:cs typeface="Calibri"/>
              </a:rPr>
              <a:t>Shawn Freeland, SD</a:t>
            </a:r>
          </a:p>
        </p:txBody>
      </p:sp>
    </p:spTree>
    <p:extLst>
      <p:ext uri="{BB962C8B-B14F-4D97-AF65-F5344CB8AC3E}">
        <p14:creationId xmlns:p14="http://schemas.microsoft.com/office/powerpoint/2010/main" val="27667404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99806DD-0A58-CE13-B7AB-C43F7878DBE6}"/>
              </a:ext>
            </a:extLst>
          </p:cNvPr>
          <p:cNvSpPr>
            <a:spLocks noGrp="1"/>
          </p:cNvSpPr>
          <p:nvPr>
            <p:ph type="title"/>
          </p:nvPr>
        </p:nvSpPr>
        <p:spPr>
          <a:xfrm>
            <a:off x="0" y="1097406"/>
            <a:ext cx="8106276" cy="757238"/>
          </a:xfrm>
        </p:spPr>
        <p:txBody>
          <a:bodyPr>
            <a:normAutofit/>
          </a:bodyPr>
          <a:lstStyle/>
          <a:p>
            <a:r>
              <a:rPr lang="en-US" dirty="0"/>
              <a:t>Objectives – timing of seeding/grazing</a:t>
            </a:r>
            <a:br>
              <a:rPr lang="en-US" dirty="0"/>
            </a:br>
            <a:r>
              <a:rPr lang="en-US" dirty="0"/>
              <a:t>Summer-seeded</a:t>
            </a:r>
            <a:endParaRPr lang="en-US" dirty="0">
              <a:cs typeface="Calibri Light"/>
            </a:endParaRPr>
          </a:p>
        </p:txBody>
      </p:sp>
      <p:sp>
        <p:nvSpPr>
          <p:cNvPr id="3" name="Content Placeholder 2">
            <a:extLst>
              <a:ext uri="{FF2B5EF4-FFF2-40B4-BE49-F238E27FC236}">
                <a16:creationId xmlns:a16="http://schemas.microsoft.com/office/drawing/2014/main" id="{23DF78DA-34C7-451B-810A-F118F51ED158}"/>
              </a:ext>
            </a:extLst>
          </p:cNvPr>
          <p:cNvSpPr>
            <a:spLocks noGrp="1"/>
          </p:cNvSpPr>
          <p:nvPr>
            <p:ph idx="1"/>
          </p:nvPr>
        </p:nvSpPr>
        <p:spPr>
          <a:xfrm>
            <a:off x="297690" y="1854644"/>
            <a:ext cx="6106368" cy="3294387"/>
          </a:xfrm>
        </p:spPr>
        <p:txBody>
          <a:bodyPr vert="horz" lIns="68580" tIns="34290" rIns="68580" bIns="34290" rtlCol="0" anchor="t">
            <a:noAutofit/>
          </a:bodyPr>
          <a:lstStyle/>
          <a:p>
            <a:pPr marL="0" indent="0">
              <a:lnSpc>
                <a:spcPct val="100000"/>
              </a:lnSpc>
              <a:spcBef>
                <a:spcPts val="0"/>
              </a:spcBef>
              <a:buNone/>
            </a:pPr>
            <a:r>
              <a:rPr lang="en-US" sz="1500" dirty="0">
                <a:solidFill>
                  <a:schemeClr val="accent5"/>
                </a:solidFill>
              </a:rPr>
              <a:t>Following a short-season cash crop like (spring) wheat, barley, or oats (hay or grain):</a:t>
            </a:r>
            <a:endParaRPr lang="en-US" sz="1500" dirty="0">
              <a:solidFill>
                <a:schemeClr val="accent5"/>
              </a:solidFill>
              <a:cs typeface="Calibri"/>
            </a:endParaRPr>
          </a:p>
          <a:p>
            <a:pPr marL="384334" indent="-208121">
              <a:lnSpc>
                <a:spcPct val="100000"/>
              </a:lnSpc>
              <a:spcBef>
                <a:spcPts val="0"/>
              </a:spcBef>
            </a:pPr>
            <a:r>
              <a:rPr lang="en-US" sz="1500" dirty="0">
                <a:solidFill>
                  <a:srgbClr val="000000"/>
                </a:solidFill>
              </a:rPr>
              <a:t>Cover crop planted immediately after harvest</a:t>
            </a:r>
            <a:endParaRPr lang="en-US" sz="1500" dirty="0">
              <a:solidFill>
                <a:srgbClr val="000000"/>
              </a:solidFill>
              <a:cs typeface="Calibri"/>
            </a:endParaRPr>
          </a:p>
          <a:p>
            <a:pPr marL="727234" lvl="1" indent="-208121">
              <a:lnSpc>
                <a:spcPct val="100000"/>
              </a:lnSpc>
              <a:spcBef>
                <a:spcPts val="0"/>
              </a:spcBef>
            </a:pPr>
            <a:r>
              <a:rPr lang="en-US" sz="1500" dirty="0">
                <a:solidFill>
                  <a:srgbClr val="000000"/>
                </a:solidFill>
              </a:rPr>
              <a:t>More sunlight captured (Photosynthesis), primes the Carbon pump</a:t>
            </a:r>
            <a:endParaRPr lang="en-US" sz="1500" dirty="0">
              <a:solidFill>
                <a:srgbClr val="000000"/>
              </a:solidFill>
              <a:cs typeface="Calibri"/>
            </a:endParaRPr>
          </a:p>
          <a:p>
            <a:pPr marL="384334" indent="-208121">
              <a:lnSpc>
                <a:spcPct val="100000"/>
              </a:lnSpc>
              <a:spcBef>
                <a:spcPts val="0"/>
              </a:spcBef>
            </a:pPr>
            <a:r>
              <a:rPr lang="en-US" sz="1500" dirty="0">
                <a:solidFill>
                  <a:srgbClr val="000000"/>
                </a:solidFill>
              </a:rPr>
              <a:t>Grazed late fall through winters end</a:t>
            </a:r>
            <a:endParaRPr lang="en-US" sz="1500" dirty="0">
              <a:solidFill>
                <a:srgbClr val="000000"/>
              </a:solidFill>
              <a:cs typeface="Calibri"/>
            </a:endParaRPr>
          </a:p>
          <a:p>
            <a:pPr marL="727234" lvl="1" indent="-208121">
              <a:lnSpc>
                <a:spcPct val="100000"/>
              </a:lnSpc>
              <a:spcBef>
                <a:spcPts val="0"/>
              </a:spcBef>
            </a:pPr>
            <a:r>
              <a:rPr lang="en-US" sz="1500" dirty="0">
                <a:solidFill>
                  <a:srgbClr val="000000"/>
                </a:solidFill>
              </a:rPr>
              <a:t>Reduced feed / hay cost</a:t>
            </a:r>
            <a:endParaRPr lang="en-US" sz="1500" dirty="0">
              <a:solidFill>
                <a:srgbClr val="000000"/>
              </a:solidFill>
              <a:cs typeface="Calibri"/>
            </a:endParaRPr>
          </a:p>
          <a:p>
            <a:pPr marL="727234" lvl="1" indent="-208121">
              <a:lnSpc>
                <a:spcPct val="100000"/>
              </a:lnSpc>
              <a:spcBef>
                <a:spcPts val="0"/>
              </a:spcBef>
            </a:pPr>
            <a:r>
              <a:rPr lang="en-US" sz="1500" dirty="0">
                <a:solidFill>
                  <a:srgbClr val="000000"/>
                </a:solidFill>
              </a:rPr>
              <a:t>Jerry Doan - ND from 5,000 to 600 bales of hay per year</a:t>
            </a:r>
            <a:endParaRPr lang="en-US" sz="1500" dirty="0">
              <a:solidFill>
                <a:srgbClr val="000000"/>
              </a:solidFill>
              <a:cs typeface="Calibri"/>
            </a:endParaRPr>
          </a:p>
          <a:p>
            <a:pPr marL="727234" lvl="1" indent="-208121">
              <a:lnSpc>
                <a:spcPct val="100000"/>
              </a:lnSpc>
              <a:spcBef>
                <a:spcPts val="0"/>
              </a:spcBef>
            </a:pPr>
            <a:r>
              <a:rPr lang="en-US" sz="1500" dirty="0">
                <a:solidFill>
                  <a:srgbClr val="000000"/>
                </a:solidFill>
                <a:cs typeface="Calibri"/>
              </a:rPr>
              <a:t>Riley Kammerer – SD from $700/day to $700/year hay costs</a:t>
            </a:r>
            <a:endParaRPr lang="en-US" sz="1500" dirty="0">
              <a:solidFill>
                <a:srgbClr val="000000"/>
              </a:solidFill>
            </a:endParaRPr>
          </a:p>
          <a:p>
            <a:pPr marL="384334" indent="-208121">
              <a:lnSpc>
                <a:spcPct val="100000"/>
              </a:lnSpc>
              <a:spcBef>
                <a:spcPts val="0"/>
              </a:spcBef>
            </a:pPr>
            <a:r>
              <a:rPr lang="en-US" sz="1500" dirty="0">
                <a:solidFill>
                  <a:srgbClr val="000000"/>
                </a:solidFill>
              </a:rPr>
              <a:t>Can be windrowed late fall and grazed through winter to preserve forage quality</a:t>
            </a:r>
            <a:endParaRPr lang="en-US" sz="1500" dirty="0">
              <a:solidFill>
                <a:srgbClr val="000000"/>
              </a:solidFill>
              <a:cs typeface="Calibri"/>
            </a:endParaRPr>
          </a:p>
          <a:p>
            <a:pPr marL="384334" indent="-208121">
              <a:lnSpc>
                <a:spcPct val="100000"/>
              </a:lnSpc>
              <a:spcBef>
                <a:spcPts val="0"/>
              </a:spcBef>
            </a:pPr>
            <a:r>
              <a:rPr lang="en-US" sz="1500" dirty="0">
                <a:solidFill>
                  <a:srgbClr val="000000"/>
                </a:solidFill>
              </a:rPr>
              <a:t>Select species that provide both: Energy &amp; Protein</a:t>
            </a:r>
            <a:endParaRPr lang="en-US" sz="1500" dirty="0">
              <a:solidFill>
                <a:srgbClr val="000000"/>
              </a:solidFill>
              <a:cs typeface="Calibri"/>
            </a:endParaRPr>
          </a:p>
        </p:txBody>
      </p:sp>
      <p:sp>
        <p:nvSpPr>
          <p:cNvPr id="4" name="TextBox 3">
            <a:extLst>
              <a:ext uri="{FF2B5EF4-FFF2-40B4-BE49-F238E27FC236}">
                <a16:creationId xmlns:a16="http://schemas.microsoft.com/office/drawing/2014/main" id="{8FBEB229-96EB-A117-6159-27B5A204D53C}"/>
              </a:ext>
            </a:extLst>
          </p:cNvPr>
          <p:cNvSpPr txBox="1"/>
          <p:nvPr/>
        </p:nvSpPr>
        <p:spPr>
          <a:xfrm>
            <a:off x="6735381" y="5037962"/>
            <a:ext cx="1779607" cy="2077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900" dirty="0">
                <a:cs typeface="Calibri"/>
              </a:rPr>
              <a:t>Tanse Herrmann - NRCS</a:t>
            </a:r>
            <a:endParaRPr lang="en-US" sz="900" dirty="0"/>
          </a:p>
        </p:txBody>
      </p:sp>
      <p:pic>
        <p:nvPicPr>
          <p:cNvPr id="5" name="Picture 4">
            <a:extLst>
              <a:ext uri="{FF2B5EF4-FFF2-40B4-BE49-F238E27FC236}">
                <a16:creationId xmlns:a16="http://schemas.microsoft.com/office/drawing/2014/main" id="{607ED989-AF9F-303C-C2F1-DE60BE04C25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6200000">
            <a:off x="6311777" y="2272812"/>
            <a:ext cx="3086100" cy="23145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a:extLst>
              <a:ext uri="{FF2B5EF4-FFF2-40B4-BE49-F238E27FC236}">
                <a16:creationId xmlns:a16="http://schemas.microsoft.com/office/drawing/2014/main" id="{DD8899B3-B9B7-2CB2-284E-2B3E5D4D29DA}"/>
              </a:ext>
            </a:extLst>
          </p:cNvPr>
          <p:cNvSpPr txBox="1"/>
          <p:nvPr/>
        </p:nvSpPr>
        <p:spPr>
          <a:xfrm>
            <a:off x="59940" y="5149032"/>
            <a:ext cx="6414602" cy="507831"/>
          </a:xfrm>
          <a:prstGeom prst="rect">
            <a:avLst/>
          </a:prstGeom>
          <a:noFill/>
        </p:spPr>
        <p:txBody>
          <a:bodyPr wrap="square">
            <a:spAutoFit/>
          </a:bodyPr>
          <a:lstStyle/>
          <a:p>
            <a:pPr marL="176213"/>
            <a:r>
              <a:rPr lang="en-US" sz="1350" dirty="0">
                <a:solidFill>
                  <a:schemeClr val="accent5"/>
                </a:solidFill>
              </a:rPr>
              <a:t>What species will grow if planted after local small grain harvest/silage chopping in your county?</a:t>
            </a:r>
            <a:endParaRPr lang="en-US" sz="1350" dirty="0"/>
          </a:p>
        </p:txBody>
      </p:sp>
    </p:spTree>
    <p:extLst>
      <p:ext uri="{BB962C8B-B14F-4D97-AF65-F5344CB8AC3E}">
        <p14:creationId xmlns:p14="http://schemas.microsoft.com/office/powerpoint/2010/main" val="31779675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6C9E3-648F-67F9-007C-0300A701AA06}"/>
              </a:ext>
            </a:extLst>
          </p:cNvPr>
          <p:cNvSpPr>
            <a:spLocks noGrp="1"/>
          </p:cNvSpPr>
          <p:nvPr>
            <p:ph type="title"/>
          </p:nvPr>
        </p:nvSpPr>
        <p:spPr>
          <a:xfrm>
            <a:off x="24628" y="1079482"/>
            <a:ext cx="9119372" cy="757238"/>
          </a:xfrm>
        </p:spPr>
        <p:txBody>
          <a:bodyPr>
            <a:normAutofit/>
          </a:bodyPr>
          <a:lstStyle/>
          <a:p>
            <a:r>
              <a:rPr lang="en-US" dirty="0">
                <a:cs typeface="Calibri Light"/>
              </a:rPr>
              <a:t>Renovating dryland hay using multi-species covers &amp; grazing  </a:t>
            </a:r>
            <a:r>
              <a:rPr lang="en-US" sz="2025" b="0" i="1" dirty="0">
                <a:cs typeface="Calibri Light"/>
              </a:rPr>
              <a:t>South Dakota CIG Case Study, 2023</a:t>
            </a:r>
            <a:endParaRPr lang="en-US" sz="1350" b="0" i="1" dirty="0">
              <a:cs typeface="Calibri Light"/>
            </a:endParaRPr>
          </a:p>
        </p:txBody>
      </p:sp>
      <p:pic>
        <p:nvPicPr>
          <p:cNvPr id="15" name="Content Placeholder 3">
            <a:extLst>
              <a:ext uri="{FF2B5EF4-FFF2-40B4-BE49-F238E27FC236}">
                <a16:creationId xmlns:a16="http://schemas.microsoft.com/office/drawing/2014/main" id="{F871BDB7-2967-705A-80A5-F27148FB6CDC}"/>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rcRect r="-158"/>
          <a:stretch/>
        </p:blipFill>
        <p:spPr>
          <a:xfrm>
            <a:off x="1070934" y="1839101"/>
            <a:ext cx="6840395" cy="34066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a:extLst>
              <a:ext uri="{FF2B5EF4-FFF2-40B4-BE49-F238E27FC236}">
                <a16:creationId xmlns:a16="http://schemas.microsoft.com/office/drawing/2014/main" id="{7C692FBB-5D4E-6CAF-459A-5427145F2FA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3838036" y="2911011"/>
            <a:ext cx="3086100" cy="23145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1CEE4F3E-B154-5328-49CD-EFEE19C0226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6446044" y="2917031"/>
            <a:ext cx="3086100" cy="23145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a:extLst>
              <a:ext uri="{FF2B5EF4-FFF2-40B4-BE49-F238E27FC236}">
                <a16:creationId xmlns:a16="http://schemas.microsoft.com/office/drawing/2014/main" id="{F59D521D-C32F-6C5D-D8A7-F04391AAF2E2}"/>
              </a:ext>
            </a:extLst>
          </p:cNvPr>
          <p:cNvSpPr txBox="1"/>
          <p:nvPr/>
        </p:nvSpPr>
        <p:spPr>
          <a:xfrm>
            <a:off x="4929188" y="2119312"/>
            <a:ext cx="2057400" cy="2769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endParaRPr lang="en-US" sz="1350"/>
          </a:p>
        </p:txBody>
      </p:sp>
      <p:sp>
        <p:nvSpPr>
          <p:cNvPr id="9" name="TextBox 8">
            <a:extLst>
              <a:ext uri="{FF2B5EF4-FFF2-40B4-BE49-F238E27FC236}">
                <a16:creationId xmlns:a16="http://schemas.microsoft.com/office/drawing/2014/main" id="{997BCA13-CA55-1156-CA79-F47B3AF4EA66}"/>
              </a:ext>
            </a:extLst>
          </p:cNvPr>
          <p:cNvSpPr txBox="1"/>
          <p:nvPr/>
        </p:nvSpPr>
        <p:spPr>
          <a:xfrm>
            <a:off x="4548188" y="2226469"/>
            <a:ext cx="1238250" cy="2769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endParaRPr lang="en-US" sz="1350"/>
          </a:p>
        </p:txBody>
      </p:sp>
      <p:sp>
        <p:nvSpPr>
          <p:cNvPr id="11" name="TextBox 10">
            <a:extLst>
              <a:ext uri="{FF2B5EF4-FFF2-40B4-BE49-F238E27FC236}">
                <a16:creationId xmlns:a16="http://schemas.microsoft.com/office/drawing/2014/main" id="{DC9A3191-D2C1-7AE7-6724-598428980581}"/>
              </a:ext>
            </a:extLst>
          </p:cNvPr>
          <p:cNvSpPr txBox="1"/>
          <p:nvPr/>
        </p:nvSpPr>
        <p:spPr>
          <a:xfrm>
            <a:off x="4681538" y="2162175"/>
            <a:ext cx="1857375" cy="2769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a:cs typeface="Calibri"/>
              </a:rPr>
              <a:t>June 26, 2023</a:t>
            </a:r>
            <a:endParaRPr lang="en-US" sz="1350"/>
          </a:p>
        </p:txBody>
      </p:sp>
      <p:sp>
        <p:nvSpPr>
          <p:cNvPr id="12" name="TextBox 11">
            <a:extLst>
              <a:ext uri="{FF2B5EF4-FFF2-40B4-BE49-F238E27FC236}">
                <a16:creationId xmlns:a16="http://schemas.microsoft.com/office/drawing/2014/main" id="{2645F3C3-EE78-5A71-2496-E72467D55A39}"/>
              </a:ext>
            </a:extLst>
          </p:cNvPr>
          <p:cNvSpPr txBox="1"/>
          <p:nvPr/>
        </p:nvSpPr>
        <p:spPr>
          <a:xfrm>
            <a:off x="7053263" y="2124075"/>
            <a:ext cx="1857375" cy="48474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a:cs typeface="Calibri"/>
              </a:rPr>
              <a:t>June 27, 2023 After Hail</a:t>
            </a:r>
            <a:endParaRPr lang="en-US" sz="1350"/>
          </a:p>
        </p:txBody>
      </p:sp>
      <p:sp>
        <p:nvSpPr>
          <p:cNvPr id="13" name="TextBox 12">
            <a:extLst>
              <a:ext uri="{FF2B5EF4-FFF2-40B4-BE49-F238E27FC236}">
                <a16:creationId xmlns:a16="http://schemas.microsoft.com/office/drawing/2014/main" id="{04E3F47B-5F2C-F17C-55ED-39272776858E}"/>
              </a:ext>
            </a:extLst>
          </p:cNvPr>
          <p:cNvSpPr txBox="1"/>
          <p:nvPr/>
        </p:nvSpPr>
        <p:spPr>
          <a:xfrm>
            <a:off x="1367682" y="5277614"/>
            <a:ext cx="2702872" cy="2769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dirty="0">
                <a:cs typeface="Calibri"/>
              </a:rPr>
              <a:t>Photos: Riley Kammerer, SD</a:t>
            </a:r>
            <a:endParaRPr lang="en-US" sz="1350" dirty="0"/>
          </a:p>
        </p:txBody>
      </p:sp>
      <p:sp>
        <p:nvSpPr>
          <p:cNvPr id="3" name="TextBox 2">
            <a:extLst>
              <a:ext uri="{FF2B5EF4-FFF2-40B4-BE49-F238E27FC236}">
                <a16:creationId xmlns:a16="http://schemas.microsoft.com/office/drawing/2014/main" id="{ED28E5A2-8F20-DA68-D68A-ADCCA23D1EF1}"/>
              </a:ext>
            </a:extLst>
          </p:cNvPr>
          <p:cNvSpPr txBox="1"/>
          <p:nvPr/>
        </p:nvSpPr>
        <p:spPr>
          <a:xfrm>
            <a:off x="268360" y="2586021"/>
            <a:ext cx="4030692" cy="265457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2100" dirty="0">
                <a:cs typeface="Calibri"/>
              </a:rPr>
              <a:t>2021 Production: 1,383 </a:t>
            </a:r>
            <a:r>
              <a:rPr lang="en-US" sz="2100" dirty="0" err="1">
                <a:cs typeface="Calibri"/>
              </a:rPr>
              <a:t>lbs</a:t>
            </a:r>
            <a:r>
              <a:rPr lang="en-US" sz="2100" dirty="0">
                <a:cs typeface="Calibri"/>
              </a:rPr>
              <a:t>/acre</a:t>
            </a:r>
          </a:p>
          <a:p>
            <a:endParaRPr lang="en-US" sz="2100" dirty="0">
              <a:cs typeface="Calibri"/>
            </a:endParaRPr>
          </a:p>
          <a:p>
            <a:r>
              <a:rPr lang="en-US" sz="2100" dirty="0">
                <a:cs typeface="Calibri"/>
              </a:rPr>
              <a:t>2022 Production: 5,756 </a:t>
            </a:r>
            <a:r>
              <a:rPr lang="en-US" sz="2100" dirty="0" err="1">
                <a:cs typeface="Calibri"/>
              </a:rPr>
              <a:t>lbs</a:t>
            </a:r>
            <a:r>
              <a:rPr lang="en-US" sz="2100" dirty="0">
                <a:cs typeface="Calibri"/>
              </a:rPr>
              <a:t>/acre</a:t>
            </a:r>
          </a:p>
          <a:p>
            <a:endParaRPr lang="en-US" sz="2100" dirty="0">
              <a:cs typeface="Calibri"/>
            </a:endParaRPr>
          </a:p>
          <a:p>
            <a:r>
              <a:rPr lang="en-US" sz="2100" dirty="0">
                <a:cs typeface="Calibri"/>
              </a:rPr>
              <a:t>2023 Production: 15,740 </a:t>
            </a:r>
            <a:r>
              <a:rPr lang="en-US" sz="2100" dirty="0" err="1">
                <a:cs typeface="Calibri"/>
              </a:rPr>
              <a:t>lbs</a:t>
            </a:r>
            <a:r>
              <a:rPr lang="en-US" sz="2100" dirty="0">
                <a:cs typeface="Calibri"/>
              </a:rPr>
              <a:t>/acre</a:t>
            </a:r>
          </a:p>
        </p:txBody>
      </p:sp>
      <p:sp>
        <p:nvSpPr>
          <p:cNvPr id="16" name="TextBox 15">
            <a:extLst>
              <a:ext uri="{FF2B5EF4-FFF2-40B4-BE49-F238E27FC236}">
                <a16:creationId xmlns:a16="http://schemas.microsoft.com/office/drawing/2014/main" id="{ED1F6210-52B0-4596-0089-E820E716FAFB}"/>
              </a:ext>
            </a:extLst>
          </p:cNvPr>
          <p:cNvSpPr txBox="1"/>
          <p:nvPr/>
        </p:nvSpPr>
        <p:spPr>
          <a:xfrm>
            <a:off x="1198659" y="1899026"/>
            <a:ext cx="6737229" cy="62324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b="1" dirty="0">
                <a:cs typeface="Calibri"/>
              </a:rPr>
              <a:t>August 23, 2023 – Recovered to almost 16,000 </a:t>
            </a:r>
            <a:r>
              <a:rPr lang="en-US" b="1" dirty="0" err="1">
                <a:cs typeface="Calibri"/>
              </a:rPr>
              <a:t>lbs</a:t>
            </a:r>
            <a:r>
              <a:rPr lang="en-US" b="1" dirty="0">
                <a:cs typeface="Calibri"/>
              </a:rPr>
              <a:t>/acre production!</a:t>
            </a:r>
          </a:p>
        </p:txBody>
      </p:sp>
    </p:spTree>
    <p:extLst>
      <p:ext uri="{BB962C8B-B14F-4D97-AF65-F5344CB8AC3E}">
        <p14:creationId xmlns:p14="http://schemas.microsoft.com/office/powerpoint/2010/main" val="2668429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par>
                                <p:cTn id="18" presetID="10" presetClass="entr" presetSubtype="0" fill="hold" grpId="1"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986852" y="1156379"/>
            <a:ext cx="5230891" cy="2203953"/>
          </a:xfrm>
        </p:spPr>
        <p:txBody>
          <a:bodyPr vert="horz" lIns="68580" tIns="34290" rIns="68580" bIns="34290" rtlCol="0" anchor="t">
            <a:noAutofit/>
          </a:bodyPr>
          <a:lstStyle/>
          <a:p>
            <a:pPr>
              <a:lnSpc>
                <a:spcPct val="100000"/>
              </a:lnSpc>
              <a:spcBef>
                <a:spcPts val="0"/>
              </a:spcBef>
            </a:pPr>
            <a:r>
              <a:rPr lang="en-US" sz="1500" dirty="0"/>
              <a:t>300 head of wild mother cows</a:t>
            </a:r>
            <a:endParaRPr lang="en-US" sz="1500" dirty="0">
              <a:cs typeface="Calibri"/>
            </a:endParaRPr>
          </a:p>
          <a:p>
            <a:pPr>
              <a:lnSpc>
                <a:spcPct val="100000"/>
              </a:lnSpc>
              <a:spcBef>
                <a:spcPts val="0"/>
              </a:spcBef>
            </a:pPr>
            <a:r>
              <a:rPr lang="en-US" sz="1500" dirty="0"/>
              <a:t>3 acres per day </a:t>
            </a:r>
            <a:endParaRPr lang="en-US" sz="1500" dirty="0">
              <a:cs typeface="Calibri"/>
            </a:endParaRPr>
          </a:p>
          <a:p>
            <a:pPr>
              <a:lnSpc>
                <a:spcPct val="100000"/>
              </a:lnSpc>
              <a:spcBef>
                <a:spcPts val="0"/>
              </a:spcBef>
            </a:pPr>
            <a:r>
              <a:rPr lang="en-US" sz="1500" dirty="0"/>
              <a:t>Stock density: ~106,000 </a:t>
            </a:r>
            <a:r>
              <a:rPr lang="en-US" sz="1500" dirty="0" err="1"/>
              <a:t>lbs</a:t>
            </a:r>
            <a:r>
              <a:rPr lang="en-US" sz="1500" dirty="0"/>
              <a:t> / acre </a:t>
            </a:r>
            <a:endParaRPr lang="en-US" sz="1500" dirty="0">
              <a:cs typeface="Calibri"/>
            </a:endParaRPr>
          </a:p>
          <a:p>
            <a:pPr>
              <a:lnSpc>
                <a:spcPct val="100000"/>
              </a:lnSpc>
              <a:spcBef>
                <a:spcPts val="0"/>
              </a:spcBef>
            </a:pPr>
            <a:r>
              <a:rPr lang="en-US" sz="1500" dirty="0">
                <a:solidFill>
                  <a:schemeClr val="accent5"/>
                </a:solidFill>
              </a:rPr>
              <a:t>Previous crop</a:t>
            </a:r>
            <a:r>
              <a:rPr lang="en-US" sz="1500" dirty="0"/>
              <a:t>: Irrigated winter wheat</a:t>
            </a:r>
            <a:endParaRPr lang="en-US" sz="1500" dirty="0">
              <a:cs typeface="Calibri"/>
            </a:endParaRPr>
          </a:p>
          <a:p>
            <a:pPr>
              <a:lnSpc>
                <a:spcPct val="100000"/>
              </a:lnSpc>
              <a:spcBef>
                <a:spcPts val="0"/>
              </a:spcBef>
            </a:pPr>
            <a:r>
              <a:rPr lang="en-US" sz="1500" dirty="0">
                <a:solidFill>
                  <a:schemeClr val="accent2">
                    <a:lumMod val="90000"/>
                    <a:lumOff val="10000"/>
                  </a:schemeClr>
                </a:solidFill>
              </a:rPr>
              <a:t>Cover crop </a:t>
            </a:r>
            <a:r>
              <a:rPr lang="en-US" sz="1500" dirty="0"/>
              <a:t>planted August 5.  13,000 </a:t>
            </a:r>
            <a:r>
              <a:rPr lang="en-US" sz="1500" dirty="0" err="1"/>
              <a:t>lbs</a:t>
            </a:r>
            <a:r>
              <a:rPr lang="en-US" sz="1500" dirty="0"/>
              <a:t> cover crop</a:t>
            </a:r>
            <a:endParaRPr lang="en-US" sz="1500" dirty="0">
              <a:cs typeface="Calibri"/>
            </a:endParaRPr>
          </a:p>
          <a:p>
            <a:pPr>
              <a:lnSpc>
                <a:spcPct val="100000"/>
              </a:lnSpc>
              <a:spcBef>
                <a:spcPts val="0"/>
              </a:spcBef>
            </a:pPr>
            <a:r>
              <a:rPr lang="en-US" sz="1500" dirty="0">
                <a:solidFill>
                  <a:schemeClr val="accent3">
                    <a:lumMod val="50000"/>
                  </a:schemeClr>
                </a:solidFill>
              </a:rPr>
              <a:t>Planned crop</a:t>
            </a:r>
            <a:r>
              <a:rPr lang="en-US" sz="1500" dirty="0"/>
              <a:t>: </a:t>
            </a:r>
            <a:endParaRPr lang="en-US" sz="1500" dirty="0">
              <a:cs typeface="Calibri"/>
            </a:endParaRPr>
          </a:p>
          <a:p>
            <a:pPr>
              <a:lnSpc>
                <a:spcPct val="100000"/>
              </a:lnSpc>
              <a:spcBef>
                <a:spcPts val="0"/>
              </a:spcBef>
            </a:pPr>
            <a:r>
              <a:rPr lang="en-US" sz="1500" dirty="0"/>
              <a:t>2014  Irrigated grain corn -274 </a:t>
            </a:r>
            <a:r>
              <a:rPr lang="en-US" sz="1500" dirty="0" err="1"/>
              <a:t>bu</a:t>
            </a:r>
            <a:r>
              <a:rPr lang="en-US" sz="1500" dirty="0"/>
              <a:t> /ac </a:t>
            </a:r>
            <a:endParaRPr lang="en-US" sz="1500" dirty="0">
              <a:cs typeface="Calibri"/>
            </a:endParaRPr>
          </a:p>
          <a:p>
            <a:pPr lvl="1">
              <a:lnSpc>
                <a:spcPct val="100000"/>
              </a:lnSpc>
              <a:spcBef>
                <a:spcPts val="0"/>
              </a:spcBef>
            </a:pPr>
            <a:r>
              <a:rPr lang="en-US" sz="1500" dirty="0"/>
              <a:t>Idaho no-till record </a:t>
            </a:r>
            <a:endParaRPr lang="en-US" sz="1500" dirty="0">
              <a:cs typeface="Calibri"/>
            </a:endParaRPr>
          </a:p>
          <a:p>
            <a:pPr marL="0" indent="0">
              <a:lnSpc>
                <a:spcPct val="100000"/>
              </a:lnSpc>
              <a:spcBef>
                <a:spcPts val="0"/>
              </a:spcBef>
              <a:buNone/>
            </a:pPr>
            <a:endParaRPr lang="en-US" sz="1500" dirty="0">
              <a:cs typeface="Calibri"/>
            </a:endParaRPr>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22372" y="3144559"/>
            <a:ext cx="3372562" cy="2529422"/>
          </a:xfrm>
          <a:prstGeom prst="rect">
            <a:avLst/>
          </a:prstGeom>
          <a:ln w="15875">
            <a:solidFill>
              <a:schemeClr val="tx1"/>
            </a:solidFill>
          </a:ln>
        </p:spPr>
      </p:pic>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168191" y="3161991"/>
            <a:ext cx="3371850" cy="2528888"/>
          </a:xfrm>
          <a:prstGeom prst="rect">
            <a:avLst/>
          </a:prstGeom>
          <a:ln w="19050">
            <a:solidFill>
              <a:schemeClr val="tx1"/>
            </a:solidFill>
          </a:ln>
        </p:spPr>
      </p:pic>
      <p:pic>
        <p:nvPicPr>
          <p:cNvPr id="5" name="Picture 4">
            <a:extLst>
              <a:ext uri="{FF2B5EF4-FFF2-40B4-BE49-F238E27FC236}">
                <a16:creationId xmlns:a16="http://schemas.microsoft.com/office/drawing/2014/main" id="{4C8843CE-49D8-4E69-AFA6-B00AB7732F7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60578" y="2258356"/>
            <a:ext cx="2363209" cy="1772407"/>
          </a:xfrm>
          <a:prstGeom prst="rect">
            <a:avLst/>
          </a:prstGeom>
          <a:ln w="19050">
            <a:solidFill>
              <a:sysClr val="windowText" lastClr="000000"/>
            </a:solidFill>
          </a:ln>
        </p:spPr>
      </p:pic>
      <p:sp>
        <p:nvSpPr>
          <p:cNvPr id="2" name="TextBox 1">
            <a:extLst>
              <a:ext uri="{FF2B5EF4-FFF2-40B4-BE49-F238E27FC236}">
                <a16:creationId xmlns:a16="http://schemas.microsoft.com/office/drawing/2014/main" id="{6B7A9674-B288-4A90-A265-FED8411F2581}"/>
              </a:ext>
            </a:extLst>
          </p:cNvPr>
          <p:cNvSpPr txBox="1"/>
          <p:nvPr/>
        </p:nvSpPr>
        <p:spPr>
          <a:xfrm>
            <a:off x="-37615" y="1226115"/>
            <a:ext cx="4041058" cy="438582"/>
          </a:xfrm>
          <a:prstGeom prst="rect">
            <a:avLst/>
          </a:prstGeom>
          <a:noFill/>
        </p:spPr>
        <p:txBody>
          <a:bodyPr wrap="square" lIns="68580" tIns="34290" rIns="68580" bIns="34290" rtlCol="0" anchor="t">
            <a:spAutoFit/>
          </a:bodyPr>
          <a:lstStyle/>
          <a:p>
            <a:r>
              <a:rPr lang="en-US" sz="2400" b="1" dirty="0">
                <a:solidFill>
                  <a:schemeClr val="accent4"/>
                </a:solidFill>
              </a:rPr>
              <a:t>Brad McIntyre, Boise, ID</a:t>
            </a:r>
          </a:p>
        </p:txBody>
      </p:sp>
    </p:spTree>
    <p:extLst>
      <p:ext uri="{BB962C8B-B14F-4D97-AF65-F5344CB8AC3E}">
        <p14:creationId xmlns:p14="http://schemas.microsoft.com/office/powerpoint/2010/main" val="37193275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150872" y="5048632"/>
            <a:ext cx="6628192" cy="458779"/>
          </a:xfrm>
          <a:prstGeom prst="rect">
            <a:avLst/>
          </a:prstGeom>
          <a:noFill/>
        </p:spPr>
        <p:txBody>
          <a:bodyPr wrap="square" lIns="42863" tIns="21431" rIns="42863" bIns="21431" rtlCol="0">
            <a:spAutoFit/>
          </a:bodyPr>
          <a:lstStyle/>
          <a:p>
            <a:pPr>
              <a:defRPr/>
            </a:pPr>
            <a:r>
              <a:rPr lang="en-US" sz="1200" b="1" dirty="0">
                <a:solidFill>
                  <a:prstClr val="black"/>
                </a:solidFill>
                <a:latin typeface="Calibri" panose="020F0502020204030204"/>
              </a:rPr>
              <a:t>J. Clapperton: </a:t>
            </a:r>
            <a:r>
              <a:rPr lang="en-US" sz="1350" b="1" dirty="0">
                <a:solidFill>
                  <a:prstClr val="black"/>
                </a:solidFill>
                <a:latin typeface="Calibri" panose="020F0502020204030204"/>
              </a:rPr>
              <a:t>“Every type of plant exudes substances from its roots that attract specific microorganisms. The more diverse the community, the more extensive will be its services.”</a:t>
            </a:r>
          </a:p>
        </p:txBody>
      </p:sp>
      <p:pic>
        <p:nvPicPr>
          <p:cNvPr id="8" name="Picture 7">
            <a:extLst>
              <a:ext uri="{FF2B5EF4-FFF2-40B4-BE49-F238E27FC236}">
                <a16:creationId xmlns:a16="http://schemas.microsoft.com/office/drawing/2014/main" id="{981786C3-CA8D-49B2-9691-4B0A7E9E3A7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90636" y="1769957"/>
            <a:ext cx="3963199" cy="2972399"/>
          </a:xfrm>
          <a:prstGeom prst="rect">
            <a:avLst/>
          </a:prstGeom>
          <a:ln w="19050">
            <a:solidFill>
              <a:schemeClr val="tx1"/>
            </a:solidFill>
          </a:ln>
        </p:spPr>
      </p:pic>
      <p:sp>
        <p:nvSpPr>
          <p:cNvPr id="9" name="TextBox 8">
            <a:extLst>
              <a:ext uri="{FF2B5EF4-FFF2-40B4-BE49-F238E27FC236}">
                <a16:creationId xmlns:a16="http://schemas.microsoft.com/office/drawing/2014/main" id="{475B1825-18FC-4362-B9DA-C2323E50BDFE}"/>
              </a:ext>
            </a:extLst>
          </p:cNvPr>
          <p:cNvSpPr txBox="1"/>
          <p:nvPr/>
        </p:nvSpPr>
        <p:spPr>
          <a:xfrm>
            <a:off x="148002" y="1204555"/>
            <a:ext cx="8406729" cy="507831"/>
          </a:xfrm>
          <a:prstGeom prst="rect">
            <a:avLst/>
          </a:prstGeom>
          <a:noFill/>
        </p:spPr>
        <p:txBody>
          <a:bodyPr wrap="square" lIns="68580" tIns="34290" rIns="68580" bIns="34290" rtlCol="0" anchor="t">
            <a:spAutoFit/>
          </a:bodyPr>
          <a:lstStyle/>
          <a:p>
            <a:pPr>
              <a:defRPr/>
            </a:pPr>
            <a:r>
              <a:rPr lang="en-US">
                <a:solidFill>
                  <a:prstClr val="black"/>
                </a:solidFill>
                <a:latin typeface="Calibri" panose="020F0502020204030204"/>
              </a:rPr>
              <a:t>3 way winter grain mix cut for hay followed by no till 10 way full season cover crop mix.</a:t>
            </a:r>
            <a:r>
              <a:rPr lang="en-US" sz="1350">
                <a:solidFill>
                  <a:prstClr val="black"/>
                </a:solidFill>
                <a:latin typeface="Calibri" panose="020F0502020204030204"/>
              </a:rPr>
              <a:t>  </a:t>
            </a:r>
            <a:r>
              <a:rPr lang="en-US" sz="1050">
                <a:solidFill>
                  <a:prstClr val="black"/>
                </a:solidFill>
                <a:latin typeface="Calibri" panose="020F0502020204030204"/>
              </a:rPr>
              <a:t>Cameron Williams, Grace, Idaho</a:t>
            </a:r>
          </a:p>
        </p:txBody>
      </p:sp>
      <p:pic>
        <p:nvPicPr>
          <p:cNvPr id="11" name="Picture 10">
            <a:extLst>
              <a:ext uri="{FF2B5EF4-FFF2-40B4-BE49-F238E27FC236}">
                <a16:creationId xmlns:a16="http://schemas.microsoft.com/office/drawing/2014/main" id="{03326BFA-963B-4AB6-97CE-7036B21A585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38865" y="1773395"/>
            <a:ext cx="3976876" cy="2968961"/>
          </a:xfrm>
          <a:prstGeom prst="rect">
            <a:avLst/>
          </a:prstGeom>
          <a:ln w="19050">
            <a:solidFill>
              <a:schemeClr val="tx1"/>
            </a:solidFill>
          </a:ln>
        </p:spPr>
      </p:pic>
      <p:sp>
        <p:nvSpPr>
          <p:cNvPr id="2" name="TextBox 1">
            <a:extLst>
              <a:ext uri="{FF2B5EF4-FFF2-40B4-BE49-F238E27FC236}">
                <a16:creationId xmlns:a16="http://schemas.microsoft.com/office/drawing/2014/main" id="{9CD8FA0E-B27B-09E6-568D-1E071D2BB29D}"/>
              </a:ext>
            </a:extLst>
          </p:cNvPr>
          <p:cNvSpPr txBox="1"/>
          <p:nvPr/>
        </p:nvSpPr>
        <p:spPr>
          <a:xfrm>
            <a:off x="3576875" y="4742356"/>
            <a:ext cx="1952625" cy="23083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050" dirty="0">
                <a:cs typeface="Calibri"/>
              </a:rPr>
              <a:t>Cameron Williams - NRCS</a:t>
            </a:r>
          </a:p>
        </p:txBody>
      </p:sp>
    </p:spTree>
    <p:extLst>
      <p:ext uri="{BB962C8B-B14F-4D97-AF65-F5344CB8AC3E}">
        <p14:creationId xmlns:p14="http://schemas.microsoft.com/office/powerpoint/2010/main" val="122397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9020CE8-4020-E9A4-5991-B036412B62AC}"/>
              </a:ext>
            </a:extLst>
          </p:cNvPr>
          <p:cNvGrpSpPr/>
          <p:nvPr/>
        </p:nvGrpSpPr>
        <p:grpSpPr>
          <a:xfrm>
            <a:off x="1436550" y="1638915"/>
            <a:ext cx="6520205" cy="4063181"/>
            <a:chOff x="1979047" y="73922"/>
            <a:chExt cx="9161091" cy="5959474"/>
          </a:xfrm>
        </p:grpSpPr>
        <p:graphicFrame>
          <p:nvGraphicFramePr>
            <p:cNvPr id="4" name="Object 3">
              <a:extLst>
                <a:ext uri="{FF2B5EF4-FFF2-40B4-BE49-F238E27FC236}">
                  <a16:creationId xmlns:a16="http://schemas.microsoft.com/office/drawing/2014/main" id="{171376F6-F96F-4B4F-AD35-75BD556649C0}"/>
                </a:ext>
              </a:extLst>
            </p:cNvPr>
            <p:cNvGraphicFramePr>
              <a:graphicFrameLocks noChangeAspect="1"/>
            </p:cNvGraphicFramePr>
            <p:nvPr>
              <p:extLst>
                <p:ext uri="{D42A27DB-BD31-4B8C-83A1-F6EECF244321}">
                  <p14:modId xmlns:p14="http://schemas.microsoft.com/office/powerpoint/2010/main" val="1964257669"/>
                </p:ext>
              </p:extLst>
            </p:nvPr>
          </p:nvGraphicFramePr>
          <p:xfrm>
            <a:off x="2280372" y="73922"/>
            <a:ext cx="8859766" cy="5959474"/>
          </p:xfrm>
          <a:graphic>
            <a:graphicData uri="http://schemas.openxmlformats.org/presentationml/2006/ole">
              <mc:AlternateContent xmlns:mc="http://schemas.openxmlformats.org/markup-compatibility/2006">
                <mc:Choice xmlns:v="urn:schemas-microsoft-com:vml" Requires="v">
                  <p:oleObj name="Macro-Enabled Worksheet" r:id="rId3" imgW="9647133" imgH="5638973" progId="Excel.SheetMacroEnabled.12">
                    <p:embed/>
                  </p:oleObj>
                </mc:Choice>
                <mc:Fallback>
                  <p:oleObj name="Macro-Enabled Worksheet" r:id="rId3" imgW="9647133" imgH="5638973" progId="Excel.SheetMacroEnabled.12">
                    <p:embed/>
                    <p:pic>
                      <p:nvPicPr>
                        <p:cNvPr id="4" name="Object 3">
                          <a:extLst>
                            <a:ext uri="{FF2B5EF4-FFF2-40B4-BE49-F238E27FC236}">
                              <a16:creationId xmlns:a16="http://schemas.microsoft.com/office/drawing/2014/main" id="{171376F6-F96F-4B4F-AD35-75BD556649C0}"/>
                            </a:ext>
                          </a:extLst>
                        </p:cNvPr>
                        <p:cNvPicPr/>
                        <p:nvPr/>
                      </p:nvPicPr>
                      <p:blipFill>
                        <a:blip r:embed="rId4"/>
                        <a:stretch>
                          <a:fillRect/>
                        </a:stretch>
                      </p:blipFill>
                      <p:spPr>
                        <a:xfrm>
                          <a:off x="2280372" y="73922"/>
                          <a:ext cx="8859766" cy="5959474"/>
                        </a:xfrm>
                        <a:prstGeom prst="rect">
                          <a:avLst/>
                        </a:prstGeom>
                      </p:spPr>
                    </p:pic>
                  </p:oleObj>
                </mc:Fallback>
              </mc:AlternateContent>
            </a:graphicData>
          </a:graphic>
        </p:graphicFrame>
        <p:sp>
          <p:nvSpPr>
            <p:cNvPr id="6" name="Oval 5">
              <a:extLst>
                <a:ext uri="{FF2B5EF4-FFF2-40B4-BE49-F238E27FC236}">
                  <a16:creationId xmlns:a16="http://schemas.microsoft.com/office/drawing/2014/main" id="{9CE4DD87-298C-6612-41F2-55BF6177A36D}"/>
                </a:ext>
              </a:extLst>
            </p:cNvPr>
            <p:cNvSpPr/>
            <p:nvPr/>
          </p:nvSpPr>
          <p:spPr>
            <a:xfrm>
              <a:off x="1979047" y="1145449"/>
              <a:ext cx="6165009" cy="4462454"/>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2" name="Title 1">
            <a:extLst>
              <a:ext uri="{FF2B5EF4-FFF2-40B4-BE49-F238E27FC236}">
                <a16:creationId xmlns:a16="http://schemas.microsoft.com/office/drawing/2014/main" id="{D12AFF35-025A-4D4A-BFFF-AACD20DD1437}"/>
              </a:ext>
            </a:extLst>
          </p:cNvPr>
          <p:cNvSpPr>
            <a:spLocks noGrp="1"/>
          </p:cNvSpPr>
          <p:nvPr>
            <p:ph type="title"/>
          </p:nvPr>
        </p:nvSpPr>
        <p:spPr>
          <a:xfrm>
            <a:off x="0" y="1291553"/>
            <a:ext cx="7886700" cy="757238"/>
          </a:xfrm>
        </p:spPr>
        <p:txBody>
          <a:bodyPr>
            <a:normAutofit/>
          </a:bodyPr>
          <a:lstStyle/>
          <a:p>
            <a:r>
              <a:rPr lang="en-US" sz="2100" dirty="0">
                <a:cs typeface="Calibri Light"/>
              </a:rPr>
              <a:t>Timing – Fall-seeded</a:t>
            </a:r>
            <a:endParaRPr lang="en-US" sz="2100" dirty="0"/>
          </a:p>
        </p:txBody>
      </p:sp>
    </p:spTree>
    <p:extLst>
      <p:ext uri="{BB962C8B-B14F-4D97-AF65-F5344CB8AC3E}">
        <p14:creationId xmlns:p14="http://schemas.microsoft.com/office/powerpoint/2010/main" val="6471772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38F144-82EB-7F7D-B066-A0D4BB782522}"/>
              </a:ext>
            </a:extLst>
          </p:cNvPr>
          <p:cNvSpPr>
            <a:spLocks noGrp="1"/>
          </p:cNvSpPr>
          <p:nvPr>
            <p:ph idx="1"/>
          </p:nvPr>
        </p:nvSpPr>
        <p:spPr>
          <a:xfrm>
            <a:off x="104640" y="1942639"/>
            <a:ext cx="6629696" cy="3263504"/>
          </a:xfrm>
        </p:spPr>
        <p:txBody>
          <a:bodyPr vert="horz" lIns="68580" tIns="34290" rIns="68580" bIns="34290" rtlCol="0" anchor="t">
            <a:noAutofit/>
          </a:bodyPr>
          <a:lstStyle/>
          <a:p>
            <a:pPr marL="0" indent="0">
              <a:buNone/>
            </a:pPr>
            <a:r>
              <a:rPr lang="en-US" sz="1575" u="sng" dirty="0"/>
              <a:t>Key purposes</a:t>
            </a:r>
            <a:r>
              <a:rPr lang="en-US" sz="1575" dirty="0"/>
              <a:t>:</a:t>
            </a:r>
            <a:endParaRPr lang="en-US" sz="1575" dirty="0">
              <a:cs typeface="Calibri"/>
            </a:endParaRPr>
          </a:p>
          <a:p>
            <a:pPr lvl="1"/>
            <a:r>
              <a:rPr lang="en-US" sz="1575" dirty="0"/>
              <a:t>Increase or improve vegetation structure, vigor, and quantity/quality of forage.</a:t>
            </a:r>
            <a:endParaRPr lang="en-US" sz="1575" dirty="0">
              <a:cs typeface="Calibri"/>
            </a:endParaRPr>
          </a:p>
          <a:p>
            <a:pPr lvl="1"/>
            <a:r>
              <a:rPr lang="en-US" sz="1575" dirty="0"/>
              <a:t>Enhance water quality/quantity; reduce soil erosion and maintain or improve soil health.</a:t>
            </a:r>
            <a:endParaRPr lang="en-US" sz="1575" dirty="0">
              <a:cs typeface="Calibri"/>
            </a:endParaRPr>
          </a:p>
          <a:p>
            <a:pPr lvl="1"/>
            <a:r>
              <a:rPr lang="en-US" sz="1575" dirty="0"/>
              <a:t>Improve quantity, quality, connectivity of food/cover for wildlife;</a:t>
            </a:r>
            <a:endParaRPr lang="en-US" sz="1575" dirty="0">
              <a:cs typeface="Calibri"/>
            </a:endParaRPr>
          </a:p>
          <a:p>
            <a:pPr marL="342900" lvl="1" indent="0">
              <a:buNone/>
            </a:pPr>
            <a:endParaRPr lang="en-US" sz="1575" dirty="0">
              <a:cs typeface="Calibri"/>
            </a:endParaRPr>
          </a:p>
          <a:p>
            <a:pPr marL="0" indent="0">
              <a:buNone/>
            </a:pPr>
            <a:r>
              <a:rPr lang="en-US" sz="1575" u="sng" dirty="0"/>
              <a:t>Key strategies</a:t>
            </a:r>
            <a:r>
              <a:rPr lang="en-US" sz="1575" dirty="0"/>
              <a:t>:</a:t>
            </a:r>
            <a:endParaRPr lang="en-US" sz="1575" dirty="0">
              <a:cs typeface="Calibri"/>
            </a:endParaRPr>
          </a:p>
          <a:p>
            <a:pPr lvl="1"/>
            <a:r>
              <a:rPr lang="en-US" sz="1575" dirty="0"/>
              <a:t>Manage utilization to desired levels to improve desirable cover.</a:t>
            </a:r>
            <a:endParaRPr lang="en-US" sz="1575" dirty="0">
              <a:cs typeface="Calibri"/>
            </a:endParaRPr>
          </a:p>
          <a:p>
            <a:pPr lvl="1"/>
            <a:r>
              <a:rPr lang="en-US" sz="1575" dirty="0"/>
              <a:t>Control frequency, timing, and duration to achieve desired outcomes.</a:t>
            </a:r>
            <a:endParaRPr lang="en-US" sz="1575" dirty="0">
              <a:cs typeface="Calibri"/>
            </a:endParaRPr>
          </a:p>
          <a:p>
            <a:pPr lvl="1"/>
            <a:r>
              <a:rPr lang="en-US" sz="1575" dirty="0"/>
              <a:t>Plan grazing to match forage quantity/quality to animal requirements.</a:t>
            </a:r>
            <a:endParaRPr lang="en-US" sz="1575" dirty="0">
              <a:cs typeface="Calibri"/>
            </a:endParaRPr>
          </a:p>
          <a:p>
            <a:pPr lvl="1"/>
            <a:endParaRPr lang="en-US" sz="1575" dirty="0"/>
          </a:p>
        </p:txBody>
      </p:sp>
      <p:pic>
        <p:nvPicPr>
          <p:cNvPr id="5" name="Picture 4">
            <a:extLst>
              <a:ext uri="{FF2B5EF4-FFF2-40B4-BE49-F238E27FC236}">
                <a16:creationId xmlns:a16="http://schemas.microsoft.com/office/drawing/2014/main" id="{C684F57C-8F70-EB3B-16E0-E8C1F722B07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6193264" y="2192929"/>
            <a:ext cx="3263504" cy="21813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a:extLst>
              <a:ext uri="{FF2B5EF4-FFF2-40B4-BE49-F238E27FC236}">
                <a16:creationId xmlns:a16="http://schemas.microsoft.com/office/drawing/2014/main" id="{3B1CEDC8-80A7-C862-8B2B-C98CDE25EC62}"/>
              </a:ext>
            </a:extLst>
          </p:cNvPr>
          <p:cNvSpPr txBox="1"/>
          <p:nvPr/>
        </p:nvSpPr>
        <p:spPr>
          <a:xfrm>
            <a:off x="7151377" y="4938306"/>
            <a:ext cx="2247900" cy="23083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050" dirty="0">
                <a:cs typeface="Calibri"/>
              </a:rPr>
              <a:t>Tanse Herrmann - NRCS</a:t>
            </a:r>
          </a:p>
        </p:txBody>
      </p:sp>
      <p:sp>
        <p:nvSpPr>
          <p:cNvPr id="4" name="TextBox 3">
            <a:extLst>
              <a:ext uri="{FF2B5EF4-FFF2-40B4-BE49-F238E27FC236}">
                <a16:creationId xmlns:a16="http://schemas.microsoft.com/office/drawing/2014/main" id="{25CEA83D-C831-B92D-35E1-F16D5AC58D02}"/>
              </a:ext>
            </a:extLst>
          </p:cNvPr>
          <p:cNvSpPr txBox="1"/>
          <p:nvPr/>
        </p:nvSpPr>
        <p:spPr>
          <a:xfrm>
            <a:off x="0" y="1156039"/>
            <a:ext cx="9144000" cy="830997"/>
          </a:xfrm>
          <a:prstGeom prst="rect">
            <a:avLst/>
          </a:prstGeom>
          <a:noFill/>
        </p:spPr>
        <p:txBody>
          <a:bodyPr wrap="square">
            <a:spAutoFit/>
          </a:bodyPr>
          <a:lstStyle/>
          <a:p>
            <a:r>
              <a:rPr lang="en-US" sz="2400" b="1" dirty="0">
                <a:solidFill>
                  <a:schemeClr val="accent4"/>
                </a:solidFill>
              </a:rPr>
              <a:t>Vegetative management guided by Grazing Management CPS (528)</a:t>
            </a:r>
            <a:endParaRPr lang="en-US" sz="2400" dirty="0">
              <a:solidFill>
                <a:schemeClr val="accent4"/>
              </a:solidFill>
            </a:endParaRPr>
          </a:p>
        </p:txBody>
      </p:sp>
    </p:spTree>
    <p:extLst>
      <p:ext uri="{BB962C8B-B14F-4D97-AF65-F5344CB8AC3E}">
        <p14:creationId xmlns:p14="http://schemas.microsoft.com/office/powerpoint/2010/main" val="1724230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C9759-D848-604B-C1E5-26495EA9EA8F}"/>
              </a:ext>
            </a:extLst>
          </p:cNvPr>
          <p:cNvSpPr>
            <a:spLocks noGrp="1"/>
          </p:cNvSpPr>
          <p:nvPr>
            <p:ph type="title"/>
          </p:nvPr>
        </p:nvSpPr>
        <p:spPr>
          <a:xfrm>
            <a:off x="117662" y="1175077"/>
            <a:ext cx="8375457" cy="757238"/>
          </a:xfrm>
        </p:spPr>
        <p:txBody>
          <a:bodyPr/>
          <a:lstStyle/>
          <a:p>
            <a:r>
              <a:rPr lang="en-US" dirty="0">
                <a:cs typeface="Calibri Light"/>
              </a:rPr>
              <a:t>Review key points on covers/grazing from SHASFS</a:t>
            </a:r>
            <a:endParaRPr lang="en-US" dirty="0"/>
          </a:p>
        </p:txBody>
      </p:sp>
      <p:sp>
        <p:nvSpPr>
          <p:cNvPr id="3" name="Content Placeholder 2">
            <a:extLst>
              <a:ext uri="{FF2B5EF4-FFF2-40B4-BE49-F238E27FC236}">
                <a16:creationId xmlns:a16="http://schemas.microsoft.com/office/drawing/2014/main" id="{FD5F5FDF-8923-D84F-B805-C6F62BCCD451}"/>
              </a:ext>
            </a:extLst>
          </p:cNvPr>
          <p:cNvSpPr>
            <a:spLocks noGrp="1"/>
          </p:cNvSpPr>
          <p:nvPr>
            <p:ph idx="1"/>
          </p:nvPr>
        </p:nvSpPr>
        <p:spPr>
          <a:xfrm>
            <a:off x="510989" y="1932314"/>
            <a:ext cx="8515350" cy="3263504"/>
          </a:xfrm>
        </p:spPr>
        <p:txBody>
          <a:bodyPr vert="horz" lIns="68580" tIns="34290" rIns="68580" bIns="34290" rtlCol="0" anchor="t">
            <a:normAutofit fontScale="85000" lnSpcReduction="10000"/>
          </a:bodyPr>
          <a:lstStyle/>
          <a:p>
            <a:pPr marL="0" indent="0">
              <a:buNone/>
            </a:pPr>
            <a:r>
              <a:rPr lang="en-US" b="1" dirty="0">
                <a:solidFill>
                  <a:schemeClr val="tx1"/>
                </a:solidFill>
                <a:cs typeface="Calibri"/>
              </a:rPr>
              <a:t>Advantages </a:t>
            </a:r>
            <a:r>
              <a:rPr lang="en-US" b="1" u="sng" dirty="0">
                <a:solidFill>
                  <a:schemeClr val="tx1"/>
                </a:solidFill>
                <a:cs typeface="Calibri"/>
              </a:rPr>
              <a:t>in the mind of the landowner</a:t>
            </a:r>
            <a:r>
              <a:rPr lang="en-US" b="1" dirty="0">
                <a:solidFill>
                  <a:schemeClr val="tx1"/>
                </a:solidFill>
                <a:cs typeface="Calibri"/>
              </a:rPr>
              <a:t>:</a:t>
            </a:r>
          </a:p>
          <a:p>
            <a:pPr>
              <a:buFont typeface="Arial,Sans-Serif"/>
              <a:buChar char="•"/>
            </a:pPr>
            <a:r>
              <a:rPr lang="en-US" dirty="0">
                <a:solidFill>
                  <a:schemeClr val="tx1"/>
                </a:solidFill>
                <a:cs typeface="Calibri"/>
              </a:rPr>
              <a:t>Reduce or eliminate to need to feed harvested forages during winter</a:t>
            </a:r>
          </a:p>
          <a:p>
            <a:pPr>
              <a:buFont typeface="Arial"/>
            </a:pPr>
            <a:r>
              <a:rPr lang="en-US" dirty="0">
                <a:solidFill>
                  <a:schemeClr val="tx1"/>
                </a:solidFill>
                <a:cs typeface="Calibri"/>
              </a:rPr>
              <a:t>Part of a holistic grazing mgt plan for annual and perennial forages</a:t>
            </a:r>
          </a:p>
          <a:p>
            <a:pPr>
              <a:buFont typeface="Arial"/>
            </a:pPr>
            <a:r>
              <a:rPr lang="en-US" dirty="0">
                <a:solidFill>
                  <a:schemeClr val="tx1"/>
                </a:solidFill>
                <a:cs typeface="Calibri"/>
              </a:rPr>
              <a:t>Animal performance enhanced vs dry rangeland, calves have bloom </a:t>
            </a:r>
            <a:r>
              <a:rPr lang="en-US" sz="1350" dirty="0">
                <a:cs typeface="Calibri"/>
              </a:rPr>
              <a:t>(shiny) </a:t>
            </a:r>
          </a:p>
          <a:p>
            <a:pPr>
              <a:buFont typeface="Arial"/>
            </a:pPr>
            <a:r>
              <a:rPr lang="en-US" dirty="0">
                <a:solidFill>
                  <a:schemeClr val="tx1"/>
                </a:solidFill>
                <a:cs typeface="Calibri"/>
              </a:rPr>
              <a:t>More flexibility in selection of cover crops with various C:N ratios, when considering planting into that residue for the next cash crop</a:t>
            </a:r>
          </a:p>
          <a:p>
            <a:r>
              <a:rPr lang="en-US" dirty="0">
                <a:solidFill>
                  <a:schemeClr val="tx1"/>
                </a:solidFill>
                <a:cs typeface="Calibri"/>
              </a:rPr>
              <a:t>All cover crop grazing, managed appropriately, addresses all the SH principles </a:t>
            </a:r>
            <a:r>
              <a:rPr lang="en-US" sz="1350" dirty="0">
                <a:cs typeface="Calibri"/>
              </a:rPr>
              <a:t>(if you no till)</a:t>
            </a:r>
            <a:endParaRPr lang="en-US" dirty="0">
              <a:solidFill>
                <a:schemeClr val="tx1"/>
              </a:solidFill>
              <a:cs typeface="Calibri"/>
            </a:endParaRPr>
          </a:p>
          <a:p>
            <a:r>
              <a:rPr lang="en-US" dirty="0">
                <a:solidFill>
                  <a:schemeClr val="tx1"/>
                </a:solidFill>
                <a:cs typeface="Calibri"/>
              </a:rPr>
              <a:t>Biological acceleration, Nutrient cycling, Diversification of landscape</a:t>
            </a:r>
          </a:p>
          <a:p>
            <a:pPr>
              <a:buFont typeface="Arial"/>
            </a:pPr>
            <a:endParaRPr lang="en-US" dirty="0">
              <a:cs typeface="Calibri"/>
            </a:endParaRPr>
          </a:p>
          <a:p>
            <a:pPr marL="0" indent="0">
              <a:buNone/>
            </a:pPr>
            <a:endParaRPr lang="en-US" dirty="0">
              <a:cs typeface="Calibri"/>
            </a:endParaRPr>
          </a:p>
          <a:p>
            <a:endParaRPr lang="en-US" sz="1350" dirty="0">
              <a:cs typeface="Calibri"/>
            </a:endParaRPr>
          </a:p>
        </p:txBody>
      </p:sp>
    </p:spTree>
    <p:extLst>
      <p:ext uri="{BB962C8B-B14F-4D97-AF65-F5344CB8AC3E}">
        <p14:creationId xmlns:p14="http://schemas.microsoft.com/office/powerpoint/2010/main" val="2837947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70879" y="1299701"/>
            <a:ext cx="6686550" cy="1172497"/>
          </a:xfrm>
          <a:prstGeom prst="rect">
            <a:avLst/>
          </a:prstGeom>
        </p:spPr>
        <p:txBody>
          <a:bodyPr>
            <a:noAutofit/>
          </a:bodyPr>
          <a:lstStyle/>
          <a:p>
            <a:r>
              <a:rPr lang="en-US" sz="2100" dirty="0">
                <a:latin typeface="Calibri"/>
                <a:cs typeface="Calibri"/>
              </a:rPr>
              <a:t>300 head of wild mother cows on 3 acres per day</a:t>
            </a:r>
            <a:br>
              <a:rPr lang="en-US" sz="2100" dirty="0">
                <a:latin typeface="Calibri"/>
                <a:cs typeface="Calibri"/>
              </a:rPr>
            </a:br>
            <a:r>
              <a:rPr lang="en-US" sz="2100" dirty="0">
                <a:latin typeface="Calibri"/>
                <a:cs typeface="Calibri"/>
              </a:rPr>
              <a:t>Stock density: ~106,000 </a:t>
            </a:r>
            <a:r>
              <a:rPr lang="en-US" sz="2100" dirty="0" err="1">
                <a:latin typeface="Calibri"/>
                <a:cs typeface="Calibri"/>
              </a:rPr>
              <a:t>lbs</a:t>
            </a:r>
            <a:r>
              <a:rPr lang="en-US" sz="2100" dirty="0">
                <a:latin typeface="Calibri"/>
                <a:cs typeface="Calibri"/>
              </a:rPr>
              <a:t> / acre</a:t>
            </a:r>
            <a:br>
              <a:rPr lang="en-US" sz="2100" dirty="0">
                <a:latin typeface="Calibri"/>
                <a:cs typeface="Calibri"/>
              </a:rPr>
            </a:br>
            <a:r>
              <a:rPr lang="en-US" sz="2100" dirty="0">
                <a:latin typeface="Calibri"/>
                <a:cs typeface="Calibri"/>
              </a:rPr>
              <a:t>Previous crop: winter wheat</a:t>
            </a:r>
            <a:br>
              <a:rPr lang="en-US" sz="2100" dirty="0">
                <a:latin typeface="Calibri"/>
                <a:cs typeface="Calibri"/>
              </a:rPr>
            </a:br>
            <a:r>
              <a:rPr lang="en-US" sz="2100" dirty="0">
                <a:latin typeface="Calibri"/>
                <a:cs typeface="Calibri"/>
              </a:rPr>
              <a:t>Planned crop in spring: grain corn</a:t>
            </a:r>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19456" y="2562597"/>
            <a:ext cx="4075946" cy="30569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65750" y="2562596"/>
            <a:ext cx="4075235" cy="30564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a:extLst>
              <a:ext uri="{FF2B5EF4-FFF2-40B4-BE49-F238E27FC236}">
                <a16:creationId xmlns:a16="http://schemas.microsoft.com/office/drawing/2014/main" id="{378B62AF-0FA2-4D9E-F4BA-FD4360D5FDA8}"/>
              </a:ext>
            </a:extLst>
          </p:cNvPr>
          <p:cNvSpPr txBox="1"/>
          <p:nvPr/>
        </p:nvSpPr>
        <p:spPr>
          <a:xfrm>
            <a:off x="5579762" y="2240398"/>
            <a:ext cx="1681916" cy="2769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dirty="0">
                <a:cs typeface="Calibri"/>
              </a:rPr>
              <a:t>M. Winger - NRCS</a:t>
            </a:r>
            <a:endParaRPr lang="en-US" sz="1350" dirty="0"/>
          </a:p>
        </p:txBody>
      </p:sp>
    </p:spTree>
    <p:extLst>
      <p:ext uri="{BB962C8B-B14F-4D97-AF65-F5344CB8AC3E}">
        <p14:creationId xmlns:p14="http://schemas.microsoft.com/office/powerpoint/2010/main" val="2565750762"/>
      </p:ext>
    </p:extLst>
  </p:cSld>
  <p:clrMapOvr>
    <a:masterClrMapping/>
  </p:clrMapOvr>
  <mc:AlternateContent xmlns:mc="http://schemas.openxmlformats.org/markup-compatibility/2006" xmlns:p14="http://schemas.microsoft.com/office/powerpoint/2010/main">
    <mc:Choice Requires="p14">
      <p:transition spd="slow" p14:dur="2000" advTm="40758"/>
    </mc:Choice>
    <mc:Fallback xmlns="">
      <p:transition spd="slow" advTm="40758"/>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8C86A-77A0-F01C-EDDD-2BB712CB6A0A}"/>
              </a:ext>
            </a:extLst>
          </p:cNvPr>
          <p:cNvSpPr>
            <a:spLocks noGrp="1"/>
          </p:cNvSpPr>
          <p:nvPr>
            <p:ph type="title"/>
          </p:nvPr>
        </p:nvSpPr>
        <p:spPr>
          <a:xfrm>
            <a:off x="0" y="1175954"/>
            <a:ext cx="9032513" cy="757238"/>
          </a:xfrm>
        </p:spPr>
        <p:txBody>
          <a:bodyPr/>
          <a:lstStyle/>
          <a:p>
            <a:r>
              <a:rPr lang="en-US" dirty="0"/>
              <a:t>Determining total production</a:t>
            </a:r>
          </a:p>
        </p:txBody>
      </p:sp>
      <p:pic>
        <p:nvPicPr>
          <p:cNvPr id="5" name="Picture 4">
            <a:extLst>
              <a:ext uri="{FF2B5EF4-FFF2-40B4-BE49-F238E27FC236}">
                <a16:creationId xmlns:a16="http://schemas.microsoft.com/office/drawing/2014/main" id="{004F9B90-0ECF-6061-150C-A0FDF37C2D08}"/>
              </a:ext>
            </a:extLst>
          </p:cNvPr>
          <p:cNvPicPr>
            <a:picLocks noChangeAspect="1"/>
          </p:cNvPicPr>
          <p:nvPr/>
        </p:nvPicPr>
        <p:blipFill>
          <a:blip r:embed="rId3"/>
          <a:stretch>
            <a:fillRect/>
          </a:stretch>
        </p:blipFill>
        <p:spPr>
          <a:xfrm>
            <a:off x="111488" y="1792795"/>
            <a:ext cx="8921997" cy="3955619"/>
          </a:xfrm>
          <a:prstGeom prst="rect">
            <a:avLst/>
          </a:prstGeom>
        </p:spPr>
      </p:pic>
      <p:sp>
        <p:nvSpPr>
          <p:cNvPr id="3" name="TextBox 2">
            <a:extLst>
              <a:ext uri="{FF2B5EF4-FFF2-40B4-BE49-F238E27FC236}">
                <a16:creationId xmlns:a16="http://schemas.microsoft.com/office/drawing/2014/main" id="{49440931-C437-052F-E0CA-44C4D3E7EE6C}"/>
              </a:ext>
            </a:extLst>
          </p:cNvPr>
          <p:cNvSpPr txBox="1"/>
          <p:nvPr/>
        </p:nvSpPr>
        <p:spPr>
          <a:xfrm>
            <a:off x="494071" y="1515796"/>
            <a:ext cx="7585731" cy="300082"/>
          </a:xfrm>
          <a:prstGeom prst="rect">
            <a:avLst/>
          </a:prstGeom>
          <a:noFill/>
        </p:spPr>
        <p:txBody>
          <a:bodyPr wrap="none" rtlCol="0">
            <a:spAutoFit/>
          </a:bodyPr>
          <a:lstStyle/>
          <a:p>
            <a:r>
              <a:rPr lang="en-US" sz="1350" i="1" dirty="0"/>
              <a:t>Reference: Soil Health Technical Note on Cover Crop &amp; Crop Aftermath Grazing, 2025.</a:t>
            </a:r>
          </a:p>
        </p:txBody>
      </p:sp>
    </p:spTree>
    <p:extLst>
      <p:ext uri="{BB962C8B-B14F-4D97-AF65-F5344CB8AC3E}">
        <p14:creationId xmlns:p14="http://schemas.microsoft.com/office/powerpoint/2010/main" val="38595073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DB56CFA-C367-9CE3-966A-06BF4BC06F09}"/>
              </a:ext>
            </a:extLst>
          </p:cNvPr>
          <p:cNvSpPr>
            <a:spLocks noGrp="1"/>
          </p:cNvSpPr>
          <p:nvPr>
            <p:ph type="title"/>
          </p:nvPr>
        </p:nvSpPr>
        <p:spPr>
          <a:xfrm>
            <a:off x="0" y="1126699"/>
            <a:ext cx="7886700" cy="757238"/>
          </a:xfrm>
        </p:spPr>
        <p:txBody>
          <a:bodyPr/>
          <a:lstStyle/>
          <a:p>
            <a:r>
              <a:rPr lang="en-US" dirty="0"/>
              <a:t>Determining total production</a:t>
            </a:r>
          </a:p>
        </p:txBody>
      </p:sp>
      <p:sp>
        <p:nvSpPr>
          <p:cNvPr id="3" name="Content Placeholder 2">
            <a:extLst>
              <a:ext uri="{FF2B5EF4-FFF2-40B4-BE49-F238E27FC236}">
                <a16:creationId xmlns:a16="http://schemas.microsoft.com/office/drawing/2014/main" id="{BDC5CEDE-739D-46AA-BD2B-3A1A6CD303DD}"/>
              </a:ext>
            </a:extLst>
          </p:cNvPr>
          <p:cNvSpPr>
            <a:spLocks noGrp="1"/>
          </p:cNvSpPr>
          <p:nvPr>
            <p:ph idx="1"/>
          </p:nvPr>
        </p:nvSpPr>
        <p:spPr>
          <a:xfrm>
            <a:off x="337509" y="1827497"/>
            <a:ext cx="8177841" cy="3662475"/>
          </a:xfrm>
        </p:spPr>
        <p:txBody>
          <a:bodyPr vert="horz" lIns="68580" tIns="34290" rIns="68580" bIns="34290" rtlCol="0" anchor="t">
            <a:normAutofit/>
          </a:bodyPr>
          <a:lstStyle/>
          <a:p>
            <a:r>
              <a:rPr lang="en-US" sz="1650" dirty="0"/>
              <a:t>Preferred method for determining total air-dry production – clipping</a:t>
            </a:r>
          </a:p>
          <a:p>
            <a:pPr marL="685800" lvl="1" indent="-342900">
              <a:buFont typeface="+mj-lt"/>
              <a:buAutoNum type="arabicPeriod"/>
            </a:pPr>
            <a:r>
              <a:rPr lang="en-US" sz="1650" dirty="0"/>
              <a:t>Use 0.96 sq. ft. or 1.92 sq. ft. frame, clip all forage to ground level</a:t>
            </a:r>
            <a:endParaRPr lang="en-US" sz="1650" dirty="0">
              <a:cs typeface="Calibri"/>
            </a:endParaRPr>
          </a:p>
          <a:p>
            <a:pPr marL="685800" lvl="1" indent="-342900">
              <a:buFont typeface="+mj-lt"/>
              <a:buAutoNum type="arabicPeriod"/>
            </a:pPr>
            <a:r>
              <a:rPr lang="en-US" sz="1650" dirty="0"/>
              <a:t>Weigh forage in grams</a:t>
            </a:r>
            <a:endParaRPr lang="en-US" sz="1650" dirty="0">
              <a:cs typeface="Calibri"/>
            </a:endParaRPr>
          </a:p>
          <a:p>
            <a:pPr marL="685800" lvl="1" indent="-342900">
              <a:buFont typeface="+mj-lt"/>
              <a:buAutoNum type="arabicPeriod"/>
            </a:pPr>
            <a:r>
              <a:rPr lang="en-US" sz="1650" dirty="0"/>
              <a:t>Multiply times factor (100 for 0.96 sq. ft.; 50 for 1.92 sq. ft.)</a:t>
            </a:r>
            <a:endParaRPr lang="en-US" sz="1650" dirty="0">
              <a:cs typeface="Calibri"/>
            </a:endParaRPr>
          </a:p>
          <a:p>
            <a:pPr marL="685800" lvl="1" indent="-342900">
              <a:buFont typeface="+mj-lt"/>
              <a:buAutoNum type="arabicPeriod"/>
            </a:pPr>
            <a:r>
              <a:rPr lang="en-US" sz="1650" dirty="0"/>
              <a:t>Multiply times a dry weight factor (e.g., 30% if green; 80+% if dry)</a:t>
            </a:r>
            <a:endParaRPr lang="en-US" sz="1650" dirty="0">
              <a:cs typeface="Calibri"/>
            </a:endParaRPr>
          </a:p>
          <a:p>
            <a:pPr marL="685800" lvl="1" indent="-342900">
              <a:buFont typeface="+mj-lt"/>
              <a:buAutoNum type="arabicPeriod"/>
            </a:pPr>
            <a:r>
              <a:rPr lang="en-US" sz="1650" dirty="0"/>
              <a:t>This value should be close to total air-dry production – clip a few frames to get a representative value</a:t>
            </a:r>
            <a:endParaRPr lang="en-US" sz="1650" dirty="0">
              <a:cs typeface="Calibri"/>
            </a:endParaRPr>
          </a:p>
          <a:p>
            <a:r>
              <a:rPr lang="en-US" sz="1650" dirty="0"/>
              <a:t>Subtract out a residual amount to </a:t>
            </a:r>
            <a:r>
              <a:rPr lang="en-US" sz="1650" b="1" dirty="0"/>
              <a:t>leave</a:t>
            </a:r>
            <a:r>
              <a:rPr lang="en-US" sz="1650" dirty="0"/>
              <a:t> – likely from 1,500 lbs. to 3,000 lbs. or more – result will be the Available Forage as in the previous slide</a:t>
            </a:r>
            <a:endParaRPr lang="en-US" sz="1650" dirty="0">
              <a:cs typeface="Calibri"/>
            </a:endParaRPr>
          </a:p>
        </p:txBody>
      </p:sp>
      <p:pic>
        <p:nvPicPr>
          <p:cNvPr id="6" name="Picture 5" descr="A close-up of some plants&#10;&#10;Description automatically generated with low confidence">
            <a:extLst>
              <a:ext uri="{FF2B5EF4-FFF2-40B4-BE49-F238E27FC236}">
                <a16:creationId xmlns:a16="http://schemas.microsoft.com/office/drawing/2014/main" id="{18861843-CCD8-08C8-E102-73CDA2220ED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72169" y="1388747"/>
            <a:ext cx="5726906" cy="4268390"/>
          </a:xfrm>
          <a:prstGeom prst="rect">
            <a:avLst/>
          </a:prstGeom>
        </p:spPr>
      </p:pic>
    </p:spTree>
    <p:extLst>
      <p:ext uri="{BB962C8B-B14F-4D97-AF65-F5344CB8AC3E}">
        <p14:creationId xmlns:p14="http://schemas.microsoft.com/office/powerpoint/2010/main" val="226579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52F588D-A506-629D-0872-08476119532F}"/>
              </a:ext>
            </a:extLst>
          </p:cNvPr>
          <p:cNvSpPr>
            <a:spLocks noGrp="1"/>
          </p:cNvSpPr>
          <p:nvPr>
            <p:ph type="title"/>
          </p:nvPr>
        </p:nvSpPr>
        <p:spPr>
          <a:xfrm>
            <a:off x="0" y="1189915"/>
            <a:ext cx="7886700" cy="757238"/>
          </a:xfrm>
        </p:spPr>
        <p:txBody>
          <a:bodyPr/>
          <a:lstStyle/>
          <a:p>
            <a:r>
              <a:rPr lang="en-US" dirty="0"/>
              <a:t>Determining target utilization</a:t>
            </a:r>
          </a:p>
        </p:txBody>
      </p:sp>
      <p:pic>
        <p:nvPicPr>
          <p:cNvPr id="6" name="Picture 5">
            <a:extLst>
              <a:ext uri="{FF2B5EF4-FFF2-40B4-BE49-F238E27FC236}">
                <a16:creationId xmlns:a16="http://schemas.microsoft.com/office/drawing/2014/main" id="{8651F2BF-539E-8A9C-9001-E968D1652E2D}"/>
              </a:ext>
            </a:extLst>
          </p:cNvPr>
          <p:cNvPicPr>
            <a:picLocks noChangeAspect="1"/>
          </p:cNvPicPr>
          <p:nvPr/>
        </p:nvPicPr>
        <p:blipFill>
          <a:blip r:embed="rId3"/>
          <a:stretch>
            <a:fillRect/>
          </a:stretch>
        </p:blipFill>
        <p:spPr>
          <a:xfrm>
            <a:off x="370911" y="2268140"/>
            <a:ext cx="8395586" cy="2317262"/>
          </a:xfrm>
          <a:prstGeom prst="rect">
            <a:avLst/>
          </a:prstGeom>
        </p:spPr>
      </p:pic>
      <p:sp>
        <p:nvSpPr>
          <p:cNvPr id="2" name="TextBox 1">
            <a:extLst>
              <a:ext uri="{FF2B5EF4-FFF2-40B4-BE49-F238E27FC236}">
                <a16:creationId xmlns:a16="http://schemas.microsoft.com/office/drawing/2014/main" id="{3A056CC6-F1D5-43DE-EF54-3F97B08E40DF}"/>
              </a:ext>
            </a:extLst>
          </p:cNvPr>
          <p:cNvSpPr txBox="1"/>
          <p:nvPr/>
        </p:nvSpPr>
        <p:spPr>
          <a:xfrm>
            <a:off x="494071" y="1515796"/>
            <a:ext cx="7585731" cy="300082"/>
          </a:xfrm>
          <a:prstGeom prst="rect">
            <a:avLst/>
          </a:prstGeom>
          <a:noFill/>
        </p:spPr>
        <p:txBody>
          <a:bodyPr wrap="none" rtlCol="0">
            <a:spAutoFit/>
          </a:bodyPr>
          <a:lstStyle/>
          <a:p>
            <a:r>
              <a:rPr lang="en-US" sz="1350" i="1" dirty="0"/>
              <a:t>Reference: Soil Health Technical Note on Cover Crop &amp; Crop Aftermath Grazing, 2025.</a:t>
            </a:r>
          </a:p>
        </p:txBody>
      </p:sp>
    </p:spTree>
    <p:extLst>
      <p:ext uri="{BB962C8B-B14F-4D97-AF65-F5344CB8AC3E}">
        <p14:creationId xmlns:p14="http://schemas.microsoft.com/office/powerpoint/2010/main" val="22465074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3DD002A-9C5C-0D02-638A-85C13A735430}"/>
              </a:ext>
            </a:extLst>
          </p:cNvPr>
          <p:cNvSpPr>
            <a:spLocks noGrp="1"/>
          </p:cNvSpPr>
          <p:nvPr>
            <p:ph type="title"/>
          </p:nvPr>
        </p:nvSpPr>
        <p:spPr>
          <a:xfrm>
            <a:off x="0" y="1137178"/>
            <a:ext cx="7886700" cy="757238"/>
          </a:xfrm>
        </p:spPr>
        <p:txBody>
          <a:bodyPr/>
          <a:lstStyle/>
          <a:p>
            <a:r>
              <a:rPr lang="en-US" dirty="0"/>
              <a:t>Determining grazing demand</a:t>
            </a:r>
          </a:p>
        </p:txBody>
      </p:sp>
      <p:pic>
        <p:nvPicPr>
          <p:cNvPr id="10" name="Picture 9">
            <a:extLst>
              <a:ext uri="{FF2B5EF4-FFF2-40B4-BE49-F238E27FC236}">
                <a16:creationId xmlns:a16="http://schemas.microsoft.com/office/drawing/2014/main" id="{1B39BE98-5FC6-7789-D6FD-8BE7F5D2AD0A}"/>
              </a:ext>
            </a:extLst>
          </p:cNvPr>
          <p:cNvPicPr>
            <a:picLocks noChangeAspect="1"/>
          </p:cNvPicPr>
          <p:nvPr/>
        </p:nvPicPr>
        <p:blipFill>
          <a:blip r:embed="rId2"/>
          <a:stretch>
            <a:fillRect/>
          </a:stretch>
        </p:blipFill>
        <p:spPr>
          <a:xfrm>
            <a:off x="83206" y="2522023"/>
            <a:ext cx="8980034" cy="1817840"/>
          </a:xfrm>
          <a:prstGeom prst="rect">
            <a:avLst/>
          </a:prstGeom>
        </p:spPr>
      </p:pic>
      <p:sp>
        <p:nvSpPr>
          <p:cNvPr id="2" name="TextBox 1">
            <a:extLst>
              <a:ext uri="{FF2B5EF4-FFF2-40B4-BE49-F238E27FC236}">
                <a16:creationId xmlns:a16="http://schemas.microsoft.com/office/drawing/2014/main" id="{BED6E262-8C10-A278-C0CF-3BA15CA92F69}"/>
              </a:ext>
            </a:extLst>
          </p:cNvPr>
          <p:cNvSpPr txBox="1"/>
          <p:nvPr/>
        </p:nvSpPr>
        <p:spPr>
          <a:xfrm>
            <a:off x="494071" y="1515796"/>
            <a:ext cx="7585731" cy="300082"/>
          </a:xfrm>
          <a:prstGeom prst="rect">
            <a:avLst/>
          </a:prstGeom>
          <a:noFill/>
        </p:spPr>
        <p:txBody>
          <a:bodyPr wrap="none" rtlCol="0">
            <a:spAutoFit/>
          </a:bodyPr>
          <a:lstStyle/>
          <a:p>
            <a:r>
              <a:rPr lang="en-US" sz="1350" i="1" dirty="0"/>
              <a:t>Reference: Soil Health Technical Note on Cover Crop &amp; Crop Aftermath Grazing, 2025.</a:t>
            </a:r>
          </a:p>
        </p:txBody>
      </p:sp>
    </p:spTree>
    <p:extLst>
      <p:ext uri="{BB962C8B-B14F-4D97-AF65-F5344CB8AC3E}">
        <p14:creationId xmlns:p14="http://schemas.microsoft.com/office/powerpoint/2010/main" val="16977072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5C6BCF5-2008-D512-9494-A86125708618}"/>
              </a:ext>
            </a:extLst>
          </p:cNvPr>
          <p:cNvSpPr>
            <a:spLocks noGrp="1"/>
          </p:cNvSpPr>
          <p:nvPr>
            <p:ph type="title"/>
          </p:nvPr>
        </p:nvSpPr>
        <p:spPr>
          <a:xfrm>
            <a:off x="0" y="1137178"/>
            <a:ext cx="7886700" cy="757238"/>
          </a:xfrm>
        </p:spPr>
        <p:txBody>
          <a:bodyPr/>
          <a:lstStyle/>
          <a:p>
            <a:r>
              <a:rPr lang="en-US" dirty="0"/>
              <a:t>Determining grazing numbers (days or acres)</a:t>
            </a:r>
          </a:p>
        </p:txBody>
      </p:sp>
      <p:pic>
        <p:nvPicPr>
          <p:cNvPr id="6" name="Picture 5">
            <a:extLst>
              <a:ext uri="{FF2B5EF4-FFF2-40B4-BE49-F238E27FC236}">
                <a16:creationId xmlns:a16="http://schemas.microsoft.com/office/drawing/2014/main" id="{8C07538F-1273-2841-8DB2-4AF3EA46B8AB}"/>
              </a:ext>
            </a:extLst>
          </p:cNvPr>
          <p:cNvPicPr>
            <a:picLocks noChangeAspect="1"/>
          </p:cNvPicPr>
          <p:nvPr/>
        </p:nvPicPr>
        <p:blipFill>
          <a:blip r:embed="rId3"/>
          <a:stretch>
            <a:fillRect/>
          </a:stretch>
        </p:blipFill>
        <p:spPr>
          <a:xfrm>
            <a:off x="384718" y="2450305"/>
            <a:ext cx="8347844" cy="2769140"/>
          </a:xfrm>
          <a:prstGeom prst="rect">
            <a:avLst/>
          </a:prstGeom>
        </p:spPr>
      </p:pic>
      <p:sp>
        <p:nvSpPr>
          <p:cNvPr id="2" name="TextBox 1">
            <a:extLst>
              <a:ext uri="{FF2B5EF4-FFF2-40B4-BE49-F238E27FC236}">
                <a16:creationId xmlns:a16="http://schemas.microsoft.com/office/drawing/2014/main" id="{86FB9FD2-8F30-F3DB-E29C-3E009F867121}"/>
              </a:ext>
            </a:extLst>
          </p:cNvPr>
          <p:cNvSpPr txBox="1"/>
          <p:nvPr/>
        </p:nvSpPr>
        <p:spPr>
          <a:xfrm>
            <a:off x="494071" y="1515796"/>
            <a:ext cx="7585731" cy="300082"/>
          </a:xfrm>
          <a:prstGeom prst="rect">
            <a:avLst/>
          </a:prstGeom>
          <a:noFill/>
        </p:spPr>
        <p:txBody>
          <a:bodyPr wrap="none" rtlCol="0">
            <a:spAutoFit/>
          </a:bodyPr>
          <a:lstStyle/>
          <a:p>
            <a:r>
              <a:rPr lang="en-US" sz="1350" i="1" dirty="0"/>
              <a:t>Reference: Soil Health Technical Note on Cover Crop &amp; Crop Aftermath Grazing, 2025.</a:t>
            </a:r>
          </a:p>
        </p:txBody>
      </p:sp>
    </p:spTree>
    <p:extLst>
      <p:ext uri="{BB962C8B-B14F-4D97-AF65-F5344CB8AC3E}">
        <p14:creationId xmlns:p14="http://schemas.microsoft.com/office/powerpoint/2010/main" val="16576677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0DE126D-B2E1-9E21-DD02-4ADB70F09193}"/>
              </a:ext>
            </a:extLst>
          </p:cNvPr>
          <p:cNvSpPr>
            <a:spLocks noGrp="1"/>
          </p:cNvSpPr>
          <p:nvPr>
            <p:ph type="title"/>
          </p:nvPr>
        </p:nvSpPr>
        <p:spPr>
          <a:xfrm>
            <a:off x="0" y="1137178"/>
            <a:ext cx="7886700" cy="757238"/>
          </a:xfrm>
        </p:spPr>
        <p:txBody>
          <a:bodyPr>
            <a:normAutofit/>
          </a:bodyPr>
          <a:lstStyle/>
          <a:p>
            <a:r>
              <a:rPr lang="en-US" dirty="0"/>
              <a:t>Determining grazing numbers (days or acres)</a:t>
            </a:r>
          </a:p>
        </p:txBody>
      </p:sp>
      <p:pic>
        <p:nvPicPr>
          <p:cNvPr id="6" name="Picture 5">
            <a:extLst>
              <a:ext uri="{FF2B5EF4-FFF2-40B4-BE49-F238E27FC236}">
                <a16:creationId xmlns:a16="http://schemas.microsoft.com/office/drawing/2014/main" id="{B849D354-D689-B8D5-E5F1-0387EC27D61E}"/>
              </a:ext>
            </a:extLst>
          </p:cNvPr>
          <p:cNvPicPr>
            <a:picLocks noChangeAspect="1"/>
          </p:cNvPicPr>
          <p:nvPr/>
        </p:nvPicPr>
        <p:blipFill>
          <a:blip r:embed="rId3"/>
          <a:stretch>
            <a:fillRect/>
          </a:stretch>
        </p:blipFill>
        <p:spPr>
          <a:xfrm>
            <a:off x="424181" y="2074160"/>
            <a:ext cx="8295354" cy="2711750"/>
          </a:xfrm>
          <a:prstGeom prst="rect">
            <a:avLst/>
          </a:prstGeom>
        </p:spPr>
      </p:pic>
      <p:sp>
        <p:nvSpPr>
          <p:cNvPr id="2" name="TextBox 1">
            <a:extLst>
              <a:ext uri="{FF2B5EF4-FFF2-40B4-BE49-F238E27FC236}">
                <a16:creationId xmlns:a16="http://schemas.microsoft.com/office/drawing/2014/main" id="{932FE3BA-96BB-F03A-DE96-BEC25AD36F69}"/>
              </a:ext>
            </a:extLst>
          </p:cNvPr>
          <p:cNvSpPr txBox="1"/>
          <p:nvPr/>
        </p:nvSpPr>
        <p:spPr>
          <a:xfrm>
            <a:off x="494071" y="1515796"/>
            <a:ext cx="7585731" cy="300082"/>
          </a:xfrm>
          <a:prstGeom prst="rect">
            <a:avLst/>
          </a:prstGeom>
          <a:noFill/>
        </p:spPr>
        <p:txBody>
          <a:bodyPr wrap="none" rtlCol="0">
            <a:spAutoFit/>
          </a:bodyPr>
          <a:lstStyle/>
          <a:p>
            <a:r>
              <a:rPr lang="en-US" sz="1350" i="1" dirty="0"/>
              <a:t>Reference: Soil Health Technical Note on Cover Crop &amp; Crop Aftermath Grazing, 2025.</a:t>
            </a:r>
          </a:p>
        </p:txBody>
      </p:sp>
    </p:spTree>
    <p:extLst>
      <p:ext uri="{BB962C8B-B14F-4D97-AF65-F5344CB8AC3E}">
        <p14:creationId xmlns:p14="http://schemas.microsoft.com/office/powerpoint/2010/main" val="25859740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75FEB9-43B9-722D-723B-CB027763E618}"/>
              </a:ext>
            </a:extLst>
          </p:cNvPr>
          <p:cNvSpPr>
            <a:spLocks noGrp="1"/>
          </p:cNvSpPr>
          <p:nvPr>
            <p:ph type="title"/>
          </p:nvPr>
        </p:nvSpPr>
        <p:spPr>
          <a:xfrm>
            <a:off x="69941" y="1155862"/>
            <a:ext cx="7628717" cy="757238"/>
          </a:xfrm>
        </p:spPr>
        <p:txBody>
          <a:bodyPr>
            <a:normAutofit/>
          </a:bodyPr>
          <a:lstStyle/>
          <a:p>
            <a:r>
              <a:rPr lang="en-US" dirty="0"/>
              <a:t>Planning for Armor/Residue/Cover</a:t>
            </a:r>
          </a:p>
        </p:txBody>
      </p:sp>
      <p:sp>
        <p:nvSpPr>
          <p:cNvPr id="3" name="Content Placeholder 2">
            <a:extLst>
              <a:ext uri="{FF2B5EF4-FFF2-40B4-BE49-F238E27FC236}">
                <a16:creationId xmlns:a16="http://schemas.microsoft.com/office/drawing/2014/main" id="{E63B86A2-6F00-CF36-C289-E4E5758747AE}"/>
              </a:ext>
            </a:extLst>
          </p:cNvPr>
          <p:cNvSpPr>
            <a:spLocks noGrp="1"/>
          </p:cNvSpPr>
          <p:nvPr>
            <p:ph idx="1"/>
          </p:nvPr>
        </p:nvSpPr>
        <p:spPr>
          <a:xfrm>
            <a:off x="140539" y="1769593"/>
            <a:ext cx="6326629" cy="3762896"/>
          </a:xfrm>
        </p:spPr>
        <p:txBody>
          <a:bodyPr vert="horz" lIns="68580" tIns="34290" rIns="68580" bIns="34290" rtlCol="0" anchor="t">
            <a:noAutofit/>
          </a:bodyPr>
          <a:lstStyle/>
          <a:p>
            <a:r>
              <a:rPr lang="en-US" sz="1650" i="1" u="sng" dirty="0"/>
              <a:t>Properly managed</a:t>
            </a:r>
            <a:r>
              <a:rPr lang="en-US" sz="1650" dirty="0"/>
              <a:t> grazing of a cover crop can be a win-win for the soil ecosystem &amp; livestock.</a:t>
            </a:r>
          </a:p>
          <a:p>
            <a:r>
              <a:rPr lang="en-US" sz="1650" dirty="0"/>
              <a:t>DO NOT REMOVE too much of the cover crop</a:t>
            </a:r>
            <a:endParaRPr lang="en-US" sz="1650" dirty="0">
              <a:cs typeface="Calibri"/>
            </a:endParaRPr>
          </a:p>
          <a:p>
            <a:pPr lvl="1"/>
            <a:r>
              <a:rPr lang="en-US" sz="1650" dirty="0">
                <a:cs typeface="Calibri"/>
              </a:rPr>
              <a:t>Overgrazing is akin to haying where 80+ % of biomass is removed.</a:t>
            </a:r>
          </a:p>
          <a:p>
            <a:r>
              <a:rPr lang="en-US" sz="1650" dirty="0"/>
              <a:t>Invest in nature generously </a:t>
            </a:r>
            <a:r>
              <a:rPr lang="en-US" sz="1650" dirty="0">
                <a:sym typeface="Wingdings" panose="05000000000000000000" pitchFamily="2" charset="2"/>
              </a:rPr>
              <a:t></a:t>
            </a:r>
            <a:r>
              <a:rPr lang="en-US" sz="1650" dirty="0"/>
              <a:t> </a:t>
            </a:r>
            <a:r>
              <a:rPr lang="en-US" sz="1650" i="1" u="sng" dirty="0"/>
              <a:t>give back more than what we take.</a:t>
            </a:r>
            <a:endParaRPr lang="en-US" sz="1650" i="1" u="sng" dirty="0">
              <a:cs typeface="Calibri"/>
            </a:endParaRPr>
          </a:p>
          <a:p>
            <a:r>
              <a:rPr lang="en-US" sz="1650" dirty="0"/>
              <a:t>100% cover is ideal, but may not be possible if cover crop is planted late summer following small grain harvest</a:t>
            </a:r>
            <a:endParaRPr lang="en-US" sz="1650" dirty="0">
              <a:cs typeface="Calibri"/>
            </a:endParaRPr>
          </a:p>
          <a:p>
            <a:pPr lvl="1"/>
            <a:r>
              <a:rPr lang="en-US" sz="1650" dirty="0">
                <a:cs typeface="Calibri"/>
              </a:rPr>
              <a:t>Consider C:N ratios, growth stage, &amp; rate of decomposition.</a:t>
            </a:r>
          </a:p>
          <a:p>
            <a:r>
              <a:rPr lang="en-US" sz="1650" dirty="0"/>
              <a:t>The lower the yield, the greater the proportion that needs to remain as residue and the less that should be allocated for livestock.</a:t>
            </a:r>
            <a:endParaRPr lang="en-US" sz="1650" dirty="0">
              <a:cs typeface="Calibri"/>
            </a:endParaRPr>
          </a:p>
        </p:txBody>
      </p:sp>
      <p:pic>
        <p:nvPicPr>
          <p:cNvPr id="2" name="Picture 1">
            <a:extLst>
              <a:ext uri="{FF2B5EF4-FFF2-40B4-BE49-F238E27FC236}">
                <a16:creationId xmlns:a16="http://schemas.microsoft.com/office/drawing/2014/main" id="{E87164CA-17A7-067C-0B9C-37D811077B1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24153" y="2646893"/>
            <a:ext cx="2316310" cy="17571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a:extLst>
              <a:ext uri="{FF2B5EF4-FFF2-40B4-BE49-F238E27FC236}">
                <a16:creationId xmlns:a16="http://schemas.microsoft.com/office/drawing/2014/main" id="{14A2E6F1-D78F-1900-5DE3-49C62A8F70CA}"/>
              </a:ext>
            </a:extLst>
          </p:cNvPr>
          <p:cNvSpPr txBox="1"/>
          <p:nvPr/>
        </p:nvSpPr>
        <p:spPr>
          <a:xfrm>
            <a:off x="6514161" y="1292107"/>
            <a:ext cx="2536293" cy="484748"/>
          </a:xfrm>
          <a:prstGeom prst="rect">
            <a:avLst/>
          </a:prstGeom>
          <a:noFill/>
        </p:spPr>
        <p:txBody>
          <a:bodyPr wrap="square" lIns="68580" tIns="34290" rIns="68580" bIns="34290" rtlCol="0" anchor="t">
            <a:spAutoFit/>
          </a:bodyPr>
          <a:lstStyle/>
          <a:p>
            <a:r>
              <a:rPr lang="en-US" sz="1350" dirty="0"/>
              <a:t>“Those that leave it, get it.”  </a:t>
            </a:r>
            <a:r>
              <a:rPr lang="en-US" sz="1350" i="1" dirty="0"/>
              <a:t>Keith Hire, Wyoming</a:t>
            </a:r>
          </a:p>
        </p:txBody>
      </p:sp>
      <p:sp>
        <p:nvSpPr>
          <p:cNvPr id="8" name="TextBox 7">
            <a:extLst>
              <a:ext uri="{FF2B5EF4-FFF2-40B4-BE49-F238E27FC236}">
                <a16:creationId xmlns:a16="http://schemas.microsoft.com/office/drawing/2014/main" id="{74B789B4-76D8-6CB6-2BB3-26AA0AFC64C3}"/>
              </a:ext>
            </a:extLst>
          </p:cNvPr>
          <p:cNvSpPr txBox="1"/>
          <p:nvPr/>
        </p:nvSpPr>
        <p:spPr>
          <a:xfrm>
            <a:off x="6577160" y="4404019"/>
            <a:ext cx="2426302" cy="230832"/>
          </a:xfrm>
          <a:prstGeom prst="rect">
            <a:avLst/>
          </a:prstGeom>
          <a:noFill/>
        </p:spPr>
        <p:txBody>
          <a:bodyPr wrap="square">
            <a:spAutoFit/>
          </a:bodyPr>
          <a:lstStyle/>
          <a:p>
            <a:r>
              <a:rPr lang="en-US" sz="900" dirty="0">
                <a:cs typeface="Calibri"/>
              </a:rPr>
              <a:t>Photo: Marlon Winger - NRCS</a:t>
            </a:r>
            <a:endParaRPr lang="en-US" sz="900" dirty="0"/>
          </a:p>
        </p:txBody>
      </p:sp>
    </p:spTree>
    <p:extLst>
      <p:ext uri="{BB962C8B-B14F-4D97-AF65-F5344CB8AC3E}">
        <p14:creationId xmlns:p14="http://schemas.microsoft.com/office/powerpoint/2010/main" val="7106805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B6EA397-00A3-C23F-CADE-9E43231BC1A7}"/>
              </a:ext>
            </a:extLst>
          </p:cNvPr>
          <p:cNvSpPr>
            <a:spLocks noGrp="1"/>
          </p:cNvSpPr>
          <p:nvPr>
            <p:ph type="title"/>
          </p:nvPr>
        </p:nvSpPr>
        <p:spPr>
          <a:xfrm>
            <a:off x="0" y="1120957"/>
            <a:ext cx="6508607" cy="757238"/>
          </a:xfrm>
        </p:spPr>
        <p:txBody>
          <a:bodyPr/>
          <a:lstStyle/>
          <a:p>
            <a:r>
              <a:rPr lang="en-US" dirty="0"/>
              <a:t>Planning for Armor/Residue/Cover</a:t>
            </a:r>
          </a:p>
        </p:txBody>
      </p:sp>
      <p:graphicFrame>
        <p:nvGraphicFramePr>
          <p:cNvPr id="5" name="Content Placeholder 4">
            <a:extLst>
              <a:ext uri="{FF2B5EF4-FFF2-40B4-BE49-F238E27FC236}">
                <a16:creationId xmlns:a16="http://schemas.microsoft.com/office/drawing/2014/main" id="{4C2340F9-2B81-83E8-2D37-D4DDCDA03CFA}"/>
              </a:ext>
            </a:extLst>
          </p:cNvPr>
          <p:cNvGraphicFramePr>
            <a:graphicFrameLocks noGrp="1"/>
          </p:cNvGraphicFramePr>
          <p:nvPr>
            <p:ph idx="1"/>
            <p:extLst>
              <p:ext uri="{D42A27DB-BD31-4B8C-83A1-F6EECF244321}">
                <p14:modId xmlns:p14="http://schemas.microsoft.com/office/powerpoint/2010/main" val="914663375"/>
              </p:ext>
            </p:extLst>
          </p:nvPr>
        </p:nvGraphicFramePr>
        <p:xfrm>
          <a:off x="123067" y="1499575"/>
          <a:ext cx="6262472" cy="3991941"/>
        </p:xfrm>
        <a:graphic>
          <a:graphicData uri="http://schemas.openxmlformats.org/drawingml/2006/table">
            <a:tbl>
              <a:tblPr firstRow="1" bandRow="1">
                <a:tableStyleId>{5C22544A-7EE6-4342-B048-85BDC9FD1C3A}</a:tableStyleId>
              </a:tblPr>
              <a:tblGrid>
                <a:gridCol w="1118727">
                  <a:extLst>
                    <a:ext uri="{9D8B030D-6E8A-4147-A177-3AD203B41FA5}">
                      <a16:colId xmlns:a16="http://schemas.microsoft.com/office/drawing/2014/main" val="753089411"/>
                    </a:ext>
                  </a:extLst>
                </a:gridCol>
                <a:gridCol w="1723925">
                  <a:extLst>
                    <a:ext uri="{9D8B030D-6E8A-4147-A177-3AD203B41FA5}">
                      <a16:colId xmlns:a16="http://schemas.microsoft.com/office/drawing/2014/main" val="513075039"/>
                    </a:ext>
                  </a:extLst>
                </a:gridCol>
                <a:gridCol w="1906129">
                  <a:extLst>
                    <a:ext uri="{9D8B030D-6E8A-4147-A177-3AD203B41FA5}">
                      <a16:colId xmlns:a16="http://schemas.microsoft.com/office/drawing/2014/main" val="4199153159"/>
                    </a:ext>
                  </a:extLst>
                </a:gridCol>
                <a:gridCol w="1513691">
                  <a:extLst>
                    <a:ext uri="{9D8B030D-6E8A-4147-A177-3AD203B41FA5}">
                      <a16:colId xmlns:a16="http://schemas.microsoft.com/office/drawing/2014/main" val="4250754351"/>
                    </a:ext>
                  </a:extLst>
                </a:gridCol>
              </a:tblGrid>
              <a:tr h="891540">
                <a:tc>
                  <a:txBody>
                    <a:bodyPr/>
                    <a:lstStyle/>
                    <a:p>
                      <a:pPr algn="ctr"/>
                      <a:r>
                        <a:rPr lang="en-US" sz="1800"/>
                        <a:t>Percent Cover</a:t>
                      </a:r>
                    </a:p>
                  </a:txBody>
                  <a:tcPr marL="68580" marR="68580" marT="34290" marB="34290"/>
                </a:tc>
                <a:tc>
                  <a:txBody>
                    <a:bodyPr/>
                    <a:lstStyle/>
                    <a:p>
                      <a:pPr algn="ctr"/>
                      <a:r>
                        <a:rPr lang="en-US" sz="1800" dirty="0"/>
                        <a:t>Corn, Sorghum</a:t>
                      </a:r>
                    </a:p>
                  </a:txBody>
                  <a:tcPr marL="68580" marR="68580" marT="34290" marB="34290"/>
                </a:tc>
                <a:tc>
                  <a:txBody>
                    <a:bodyPr/>
                    <a:lstStyle/>
                    <a:p>
                      <a:pPr algn="ctr"/>
                      <a:r>
                        <a:rPr lang="en-US" sz="1800"/>
                        <a:t>Soybean, Small Grains</a:t>
                      </a:r>
                    </a:p>
                  </a:txBody>
                  <a:tcPr marL="68580" marR="68580" marT="34290" marB="34290"/>
                </a:tc>
                <a:tc>
                  <a:txBody>
                    <a:bodyPr/>
                    <a:lstStyle/>
                    <a:p>
                      <a:pPr algn="ctr"/>
                      <a:r>
                        <a:rPr lang="en-US" sz="1800"/>
                        <a:t>Diverse Cover Crop Mix*</a:t>
                      </a:r>
                    </a:p>
                  </a:txBody>
                  <a:tcPr marL="68580" marR="68580" marT="34290" marB="34290"/>
                </a:tc>
                <a:extLst>
                  <a:ext uri="{0D108BD9-81ED-4DB2-BD59-A6C34878D82A}">
                    <a16:rowId xmlns:a16="http://schemas.microsoft.com/office/drawing/2014/main" val="715686906"/>
                  </a:ext>
                </a:extLst>
              </a:tr>
              <a:tr h="344489">
                <a:tc>
                  <a:txBody>
                    <a:bodyPr/>
                    <a:lstStyle/>
                    <a:p>
                      <a:pPr algn="ctr"/>
                      <a:endParaRPr lang="en-US" sz="1800"/>
                    </a:p>
                  </a:txBody>
                  <a:tcPr marL="68580" marR="68580" marT="34290" marB="34290"/>
                </a:tc>
                <a:tc gridSpan="3">
                  <a:txBody>
                    <a:bodyPr/>
                    <a:lstStyle/>
                    <a:p>
                      <a:pPr algn="ctr"/>
                      <a:r>
                        <a:rPr lang="en-US" sz="1800" b="1" dirty="0"/>
                        <a:t>Residue (</a:t>
                      </a:r>
                      <a:r>
                        <a:rPr lang="en-US" sz="1800" b="1" dirty="0" err="1"/>
                        <a:t>lbs</a:t>
                      </a:r>
                      <a:r>
                        <a:rPr lang="en-US" sz="1800" b="1" dirty="0"/>
                        <a:t>/ac)</a:t>
                      </a:r>
                    </a:p>
                  </a:txBody>
                  <a:tcPr marL="68580" marR="68580" marT="34290" marB="3429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47764828"/>
                  </a:ext>
                </a:extLst>
              </a:tr>
              <a:tr h="344489">
                <a:tc>
                  <a:txBody>
                    <a:bodyPr/>
                    <a:lstStyle/>
                    <a:p>
                      <a:pPr algn="ctr"/>
                      <a:r>
                        <a:rPr lang="en-US" sz="1800" b="1">
                          <a:solidFill>
                            <a:srgbClr val="FF0000"/>
                          </a:solidFill>
                        </a:rPr>
                        <a:t>30</a:t>
                      </a:r>
                    </a:p>
                  </a:txBody>
                  <a:tcPr marL="68580" marR="68580" marT="34290" marB="34290"/>
                </a:tc>
                <a:tc>
                  <a:txBody>
                    <a:bodyPr/>
                    <a:lstStyle/>
                    <a:p>
                      <a:pPr algn="ctr"/>
                      <a:r>
                        <a:rPr lang="en-US" sz="1800" b="1">
                          <a:solidFill>
                            <a:srgbClr val="FF0000"/>
                          </a:solidFill>
                        </a:rPr>
                        <a:t>1,000</a:t>
                      </a:r>
                    </a:p>
                  </a:txBody>
                  <a:tcPr marL="68580" marR="68580" marT="34290" marB="34290"/>
                </a:tc>
                <a:tc>
                  <a:txBody>
                    <a:bodyPr/>
                    <a:lstStyle/>
                    <a:p>
                      <a:pPr algn="ctr"/>
                      <a:r>
                        <a:rPr lang="en-US" sz="1800" b="1">
                          <a:solidFill>
                            <a:srgbClr val="FF0000"/>
                          </a:solidFill>
                        </a:rPr>
                        <a:t>530</a:t>
                      </a:r>
                    </a:p>
                  </a:txBody>
                  <a:tcPr marL="68580" marR="68580" marT="34290" marB="34290"/>
                </a:tc>
                <a:tc>
                  <a:txBody>
                    <a:bodyPr/>
                    <a:lstStyle/>
                    <a:p>
                      <a:pPr algn="ctr"/>
                      <a:r>
                        <a:rPr lang="en-US" sz="1800" b="1">
                          <a:solidFill>
                            <a:srgbClr val="FF0000"/>
                          </a:solidFill>
                        </a:rPr>
                        <a:t>765</a:t>
                      </a:r>
                    </a:p>
                  </a:txBody>
                  <a:tcPr marL="68580" marR="68580" marT="34290" marB="34290"/>
                </a:tc>
                <a:extLst>
                  <a:ext uri="{0D108BD9-81ED-4DB2-BD59-A6C34878D82A}">
                    <a16:rowId xmlns:a16="http://schemas.microsoft.com/office/drawing/2014/main" val="1793359764"/>
                  </a:ext>
                </a:extLst>
              </a:tr>
              <a:tr h="344489">
                <a:tc>
                  <a:txBody>
                    <a:bodyPr/>
                    <a:lstStyle/>
                    <a:p>
                      <a:pPr algn="ctr"/>
                      <a:r>
                        <a:rPr lang="en-US" sz="1800" b="1">
                          <a:solidFill>
                            <a:srgbClr val="FF0000"/>
                          </a:solidFill>
                        </a:rPr>
                        <a:t>40</a:t>
                      </a:r>
                    </a:p>
                  </a:txBody>
                  <a:tcPr marL="68580" marR="68580" marT="34290" marB="34290"/>
                </a:tc>
                <a:tc>
                  <a:txBody>
                    <a:bodyPr/>
                    <a:lstStyle/>
                    <a:p>
                      <a:pPr algn="ctr"/>
                      <a:r>
                        <a:rPr lang="en-US" sz="1800" b="1">
                          <a:solidFill>
                            <a:srgbClr val="FF0000"/>
                          </a:solidFill>
                        </a:rPr>
                        <a:t>1,450</a:t>
                      </a:r>
                    </a:p>
                  </a:txBody>
                  <a:tcPr marL="68580" marR="68580" marT="34290" marB="34290"/>
                </a:tc>
                <a:tc>
                  <a:txBody>
                    <a:bodyPr/>
                    <a:lstStyle/>
                    <a:p>
                      <a:pPr algn="ctr"/>
                      <a:r>
                        <a:rPr lang="en-US" sz="1800" b="1">
                          <a:solidFill>
                            <a:srgbClr val="FF0000"/>
                          </a:solidFill>
                        </a:rPr>
                        <a:t>800</a:t>
                      </a:r>
                    </a:p>
                  </a:txBody>
                  <a:tcPr marL="68580" marR="68580" marT="34290" marB="34290"/>
                </a:tc>
                <a:tc>
                  <a:txBody>
                    <a:bodyPr/>
                    <a:lstStyle/>
                    <a:p>
                      <a:pPr algn="ctr"/>
                      <a:r>
                        <a:rPr lang="en-US" sz="1800" b="1">
                          <a:solidFill>
                            <a:srgbClr val="FF0000"/>
                          </a:solidFill>
                        </a:rPr>
                        <a:t>1,125</a:t>
                      </a:r>
                    </a:p>
                  </a:txBody>
                  <a:tcPr marL="68580" marR="68580" marT="34290" marB="34290"/>
                </a:tc>
                <a:extLst>
                  <a:ext uri="{0D108BD9-81ED-4DB2-BD59-A6C34878D82A}">
                    <a16:rowId xmlns:a16="http://schemas.microsoft.com/office/drawing/2014/main" val="2644955482"/>
                  </a:ext>
                </a:extLst>
              </a:tr>
              <a:tr h="344489">
                <a:tc>
                  <a:txBody>
                    <a:bodyPr/>
                    <a:lstStyle/>
                    <a:p>
                      <a:pPr algn="ctr"/>
                      <a:r>
                        <a:rPr lang="en-US" sz="1800" b="1">
                          <a:solidFill>
                            <a:schemeClr val="tx1"/>
                          </a:solidFill>
                        </a:rPr>
                        <a:t>50</a:t>
                      </a:r>
                    </a:p>
                  </a:txBody>
                  <a:tcPr marL="68580" marR="68580" marT="34290" marB="34290"/>
                </a:tc>
                <a:tc>
                  <a:txBody>
                    <a:bodyPr/>
                    <a:lstStyle/>
                    <a:p>
                      <a:pPr algn="ctr"/>
                      <a:r>
                        <a:rPr lang="en-US" sz="1800" b="1">
                          <a:solidFill>
                            <a:schemeClr val="tx1"/>
                          </a:solidFill>
                        </a:rPr>
                        <a:t>2,000</a:t>
                      </a:r>
                    </a:p>
                  </a:txBody>
                  <a:tcPr marL="68580" marR="68580" marT="34290" marB="34290"/>
                </a:tc>
                <a:tc>
                  <a:txBody>
                    <a:bodyPr/>
                    <a:lstStyle/>
                    <a:p>
                      <a:pPr algn="ctr"/>
                      <a:r>
                        <a:rPr lang="en-US" sz="1800" b="1">
                          <a:solidFill>
                            <a:schemeClr val="tx1"/>
                          </a:solidFill>
                        </a:rPr>
                        <a:t>1,200</a:t>
                      </a:r>
                    </a:p>
                  </a:txBody>
                  <a:tcPr marL="68580" marR="68580" marT="34290" marB="34290"/>
                </a:tc>
                <a:tc>
                  <a:txBody>
                    <a:bodyPr/>
                    <a:lstStyle/>
                    <a:p>
                      <a:pPr algn="ctr"/>
                      <a:r>
                        <a:rPr lang="en-US" sz="1800" b="1">
                          <a:solidFill>
                            <a:schemeClr val="tx1"/>
                          </a:solidFill>
                        </a:rPr>
                        <a:t>1,600</a:t>
                      </a:r>
                    </a:p>
                  </a:txBody>
                  <a:tcPr marL="68580" marR="68580" marT="34290" marB="34290"/>
                </a:tc>
                <a:extLst>
                  <a:ext uri="{0D108BD9-81ED-4DB2-BD59-A6C34878D82A}">
                    <a16:rowId xmlns:a16="http://schemas.microsoft.com/office/drawing/2014/main" val="3662658341"/>
                  </a:ext>
                </a:extLst>
              </a:tr>
              <a:tr h="344489">
                <a:tc>
                  <a:txBody>
                    <a:bodyPr/>
                    <a:lstStyle/>
                    <a:p>
                      <a:pPr algn="ctr"/>
                      <a:r>
                        <a:rPr lang="en-US" sz="1800" b="1"/>
                        <a:t>60</a:t>
                      </a:r>
                    </a:p>
                  </a:txBody>
                  <a:tcPr marL="68580" marR="68580" marT="34290" marB="34290"/>
                </a:tc>
                <a:tc>
                  <a:txBody>
                    <a:bodyPr/>
                    <a:lstStyle/>
                    <a:p>
                      <a:pPr algn="ctr"/>
                      <a:r>
                        <a:rPr lang="en-US" sz="1800" b="1"/>
                        <a:t>2,650</a:t>
                      </a:r>
                    </a:p>
                  </a:txBody>
                  <a:tcPr marL="68580" marR="68580" marT="34290" marB="34290"/>
                </a:tc>
                <a:tc>
                  <a:txBody>
                    <a:bodyPr/>
                    <a:lstStyle/>
                    <a:p>
                      <a:pPr algn="ctr"/>
                      <a:r>
                        <a:rPr lang="en-US" sz="1800" b="1"/>
                        <a:t>1,650</a:t>
                      </a:r>
                    </a:p>
                  </a:txBody>
                  <a:tcPr marL="68580" marR="68580" marT="34290" marB="34290"/>
                </a:tc>
                <a:tc>
                  <a:txBody>
                    <a:bodyPr/>
                    <a:lstStyle/>
                    <a:p>
                      <a:pPr algn="ctr"/>
                      <a:r>
                        <a:rPr lang="en-US" sz="1800" b="1"/>
                        <a:t>2,150</a:t>
                      </a:r>
                    </a:p>
                  </a:txBody>
                  <a:tcPr marL="68580" marR="68580" marT="34290" marB="34290"/>
                </a:tc>
                <a:extLst>
                  <a:ext uri="{0D108BD9-81ED-4DB2-BD59-A6C34878D82A}">
                    <a16:rowId xmlns:a16="http://schemas.microsoft.com/office/drawing/2014/main" val="2290739170"/>
                  </a:ext>
                </a:extLst>
              </a:tr>
              <a:tr h="344489">
                <a:tc>
                  <a:txBody>
                    <a:bodyPr/>
                    <a:lstStyle/>
                    <a:p>
                      <a:pPr algn="ctr"/>
                      <a:r>
                        <a:rPr lang="en-US" sz="1800" b="1"/>
                        <a:t>70</a:t>
                      </a:r>
                    </a:p>
                  </a:txBody>
                  <a:tcPr marL="68580" marR="68580" marT="34290" marB="34290"/>
                </a:tc>
                <a:tc>
                  <a:txBody>
                    <a:bodyPr/>
                    <a:lstStyle/>
                    <a:p>
                      <a:pPr algn="ctr"/>
                      <a:r>
                        <a:rPr lang="en-US" sz="1800" b="1"/>
                        <a:t>3,500</a:t>
                      </a:r>
                    </a:p>
                  </a:txBody>
                  <a:tcPr marL="68580" marR="68580" marT="34290" marB="34290"/>
                </a:tc>
                <a:tc>
                  <a:txBody>
                    <a:bodyPr/>
                    <a:lstStyle/>
                    <a:p>
                      <a:pPr algn="ctr"/>
                      <a:r>
                        <a:rPr lang="en-US" sz="1800" b="1"/>
                        <a:t>2,150</a:t>
                      </a:r>
                    </a:p>
                  </a:txBody>
                  <a:tcPr marL="68580" marR="68580" marT="34290" marB="34290"/>
                </a:tc>
                <a:tc>
                  <a:txBody>
                    <a:bodyPr/>
                    <a:lstStyle/>
                    <a:p>
                      <a:pPr algn="ctr"/>
                      <a:r>
                        <a:rPr lang="en-US" sz="1800" b="1"/>
                        <a:t>2,825</a:t>
                      </a:r>
                    </a:p>
                  </a:txBody>
                  <a:tcPr marL="68580" marR="68580" marT="34290" marB="34290"/>
                </a:tc>
                <a:extLst>
                  <a:ext uri="{0D108BD9-81ED-4DB2-BD59-A6C34878D82A}">
                    <a16:rowId xmlns:a16="http://schemas.microsoft.com/office/drawing/2014/main" val="2148573036"/>
                  </a:ext>
                </a:extLst>
              </a:tr>
              <a:tr h="344489">
                <a:tc>
                  <a:txBody>
                    <a:bodyPr/>
                    <a:lstStyle/>
                    <a:p>
                      <a:pPr algn="ctr"/>
                      <a:r>
                        <a:rPr lang="en-US" sz="1800" b="1"/>
                        <a:t>80</a:t>
                      </a:r>
                    </a:p>
                  </a:txBody>
                  <a:tcPr marL="68580" marR="68580" marT="34290" marB="34290"/>
                </a:tc>
                <a:tc>
                  <a:txBody>
                    <a:bodyPr/>
                    <a:lstStyle/>
                    <a:p>
                      <a:pPr algn="ctr"/>
                      <a:r>
                        <a:rPr lang="en-US" sz="1800" b="1"/>
                        <a:t>4,700</a:t>
                      </a:r>
                    </a:p>
                  </a:txBody>
                  <a:tcPr marL="68580" marR="68580" marT="34290" marB="34290"/>
                </a:tc>
                <a:tc>
                  <a:txBody>
                    <a:bodyPr/>
                    <a:lstStyle/>
                    <a:p>
                      <a:pPr algn="ctr"/>
                      <a:r>
                        <a:rPr lang="en-US" sz="1800" b="1"/>
                        <a:t>2,800</a:t>
                      </a:r>
                    </a:p>
                  </a:txBody>
                  <a:tcPr marL="68580" marR="68580" marT="34290" marB="34290"/>
                </a:tc>
                <a:tc>
                  <a:txBody>
                    <a:bodyPr/>
                    <a:lstStyle/>
                    <a:p>
                      <a:pPr algn="ctr"/>
                      <a:r>
                        <a:rPr lang="en-US" sz="1800" b="1"/>
                        <a:t>3,750</a:t>
                      </a:r>
                    </a:p>
                  </a:txBody>
                  <a:tcPr marL="68580" marR="68580" marT="34290" marB="34290"/>
                </a:tc>
                <a:extLst>
                  <a:ext uri="{0D108BD9-81ED-4DB2-BD59-A6C34878D82A}">
                    <a16:rowId xmlns:a16="http://schemas.microsoft.com/office/drawing/2014/main" val="3483088070"/>
                  </a:ext>
                </a:extLst>
              </a:tr>
              <a:tr h="344489">
                <a:tc>
                  <a:txBody>
                    <a:bodyPr/>
                    <a:lstStyle/>
                    <a:p>
                      <a:pPr algn="ctr"/>
                      <a:r>
                        <a:rPr lang="en-US" sz="1800" b="1"/>
                        <a:t>90</a:t>
                      </a:r>
                    </a:p>
                  </a:txBody>
                  <a:tcPr marL="68580" marR="68580" marT="34290" marB="34290"/>
                </a:tc>
                <a:tc>
                  <a:txBody>
                    <a:bodyPr/>
                    <a:lstStyle/>
                    <a:p>
                      <a:pPr algn="ctr"/>
                      <a:r>
                        <a:rPr lang="en-US" sz="1800" b="1"/>
                        <a:t>6,700</a:t>
                      </a:r>
                    </a:p>
                  </a:txBody>
                  <a:tcPr marL="68580" marR="68580" marT="34290" marB="34290"/>
                </a:tc>
                <a:tc>
                  <a:txBody>
                    <a:bodyPr/>
                    <a:lstStyle/>
                    <a:p>
                      <a:pPr algn="ctr"/>
                      <a:r>
                        <a:rPr lang="en-US" sz="1800" b="1"/>
                        <a:t>4,000</a:t>
                      </a:r>
                    </a:p>
                  </a:txBody>
                  <a:tcPr marL="68580" marR="68580" marT="34290" marB="34290"/>
                </a:tc>
                <a:tc>
                  <a:txBody>
                    <a:bodyPr/>
                    <a:lstStyle/>
                    <a:p>
                      <a:pPr algn="ctr"/>
                      <a:r>
                        <a:rPr lang="en-US" sz="1800" b="1"/>
                        <a:t>5,350</a:t>
                      </a:r>
                    </a:p>
                  </a:txBody>
                  <a:tcPr marL="68580" marR="68580" marT="34290" marB="34290"/>
                </a:tc>
                <a:extLst>
                  <a:ext uri="{0D108BD9-81ED-4DB2-BD59-A6C34878D82A}">
                    <a16:rowId xmlns:a16="http://schemas.microsoft.com/office/drawing/2014/main" val="2549220517"/>
                  </a:ext>
                </a:extLst>
              </a:tr>
              <a:tr h="344489">
                <a:tc>
                  <a:txBody>
                    <a:bodyPr/>
                    <a:lstStyle/>
                    <a:p>
                      <a:pPr algn="ctr"/>
                      <a:r>
                        <a:rPr lang="en-US" sz="1800" b="1"/>
                        <a:t>100</a:t>
                      </a:r>
                    </a:p>
                  </a:txBody>
                  <a:tcPr marL="68580" marR="68580" marT="34290" marB="34290"/>
                </a:tc>
                <a:tc>
                  <a:txBody>
                    <a:bodyPr/>
                    <a:lstStyle/>
                    <a:p>
                      <a:pPr algn="ctr"/>
                      <a:r>
                        <a:rPr lang="en-US" sz="1800" b="1"/>
                        <a:t>&gt;8,000</a:t>
                      </a:r>
                    </a:p>
                  </a:txBody>
                  <a:tcPr marL="68580" marR="68580" marT="34290" marB="34290"/>
                </a:tc>
                <a:tc>
                  <a:txBody>
                    <a:bodyPr/>
                    <a:lstStyle/>
                    <a:p>
                      <a:pPr algn="ctr"/>
                      <a:r>
                        <a:rPr lang="en-US" sz="1800" b="1"/>
                        <a:t>7,250</a:t>
                      </a:r>
                    </a:p>
                  </a:txBody>
                  <a:tcPr marL="68580" marR="68580" marT="34290" marB="34290"/>
                </a:tc>
                <a:tc>
                  <a:txBody>
                    <a:bodyPr/>
                    <a:lstStyle/>
                    <a:p>
                      <a:pPr algn="ctr"/>
                      <a:r>
                        <a:rPr lang="en-US" sz="1800" b="1" dirty="0"/>
                        <a:t>7,625</a:t>
                      </a:r>
                    </a:p>
                  </a:txBody>
                  <a:tcPr marL="68580" marR="68580" marT="34290" marB="34290"/>
                </a:tc>
                <a:extLst>
                  <a:ext uri="{0D108BD9-81ED-4DB2-BD59-A6C34878D82A}">
                    <a16:rowId xmlns:a16="http://schemas.microsoft.com/office/drawing/2014/main" val="4037671983"/>
                  </a:ext>
                </a:extLst>
              </a:tr>
            </a:tbl>
          </a:graphicData>
        </a:graphic>
      </p:graphicFrame>
      <p:sp>
        <p:nvSpPr>
          <p:cNvPr id="6" name="TextBox 5">
            <a:extLst>
              <a:ext uri="{FF2B5EF4-FFF2-40B4-BE49-F238E27FC236}">
                <a16:creationId xmlns:a16="http://schemas.microsoft.com/office/drawing/2014/main" id="{CDD434D6-4EAC-4405-812C-4C5A556B1654}"/>
              </a:ext>
            </a:extLst>
          </p:cNvPr>
          <p:cNvSpPr txBox="1"/>
          <p:nvPr/>
        </p:nvSpPr>
        <p:spPr>
          <a:xfrm>
            <a:off x="891195" y="5460045"/>
            <a:ext cx="5268541" cy="276999"/>
          </a:xfrm>
          <a:prstGeom prst="rect">
            <a:avLst/>
          </a:prstGeom>
          <a:noFill/>
        </p:spPr>
        <p:txBody>
          <a:bodyPr wrap="square" lIns="68580" tIns="34290" rIns="68580" bIns="34290" rtlCol="0" anchor="t">
            <a:spAutoFit/>
          </a:bodyPr>
          <a:lstStyle/>
          <a:p>
            <a:pPr marL="85725" indent="-85725"/>
            <a:r>
              <a:rPr lang="en-US" sz="1350" dirty="0">
                <a:solidFill>
                  <a:srgbClr val="000000"/>
                </a:solidFill>
              </a:rPr>
              <a:t>*Values based on average of middle two columns </a:t>
            </a:r>
          </a:p>
        </p:txBody>
      </p:sp>
      <p:cxnSp>
        <p:nvCxnSpPr>
          <p:cNvPr id="7" name="Straight Connector 6">
            <a:extLst>
              <a:ext uri="{FF2B5EF4-FFF2-40B4-BE49-F238E27FC236}">
                <a16:creationId xmlns:a16="http://schemas.microsoft.com/office/drawing/2014/main" id="{BD40FC39-3BFA-4D25-5E6F-07BE3C3D8E5A}"/>
              </a:ext>
            </a:extLst>
          </p:cNvPr>
          <p:cNvCxnSpPr>
            <a:cxnSpLocks/>
          </p:cNvCxnSpPr>
          <p:nvPr/>
        </p:nvCxnSpPr>
        <p:spPr>
          <a:xfrm>
            <a:off x="671771" y="3279360"/>
            <a:ext cx="5216666" cy="0"/>
          </a:xfrm>
          <a:prstGeom prst="line">
            <a:avLst/>
          </a:prstGeom>
          <a:ln w="31750">
            <a:solidFill>
              <a:srgbClr val="FF0000"/>
            </a:solidFill>
            <a:prstDash val="dash"/>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5DFDFB68-E5AC-7288-F802-947F9161BC2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85697" y="1202854"/>
            <a:ext cx="2215919" cy="1654547"/>
          </a:xfrm>
          <a:prstGeom prst="rect">
            <a:avLst/>
          </a:prstGeom>
        </p:spPr>
      </p:pic>
      <p:sp>
        <p:nvSpPr>
          <p:cNvPr id="10" name="TextBox 9">
            <a:extLst>
              <a:ext uri="{FF2B5EF4-FFF2-40B4-BE49-F238E27FC236}">
                <a16:creationId xmlns:a16="http://schemas.microsoft.com/office/drawing/2014/main" id="{7AE21194-3219-4FE5-A2D2-1B9B664BE75B}"/>
              </a:ext>
            </a:extLst>
          </p:cNvPr>
          <p:cNvSpPr txBox="1"/>
          <p:nvPr/>
        </p:nvSpPr>
        <p:spPr>
          <a:xfrm>
            <a:off x="6339562" y="2800472"/>
            <a:ext cx="2514041" cy="57708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r"/>
            <a:r>
              <a:rPr lang="en-US" sz="1200" dirty="0">
                <a:cs typeface="Calibri"/>
              </a:rPr>
              <a:t>Mid range C:N ratio mixture</a:t>
            </a:r>
            <a:endParaRPr lang="en-US" sz="1350" dirty="0">
              <a:cs typeface="Calibri" panose="020F0502020204030204"/>
            </a:endParaRPr>
          </a:p>
          <a:p>
            <a:pPr algn="r"/>
            <a:r>
              <a:rPr lang="en-US" sz="1200" dirty="0">
                <a:cs typeface="Calibri"/>
              </a:rPr>
              <a:t>100% Armor Post-Graze</a:t>
            </a:r>
            <a:endParaRPr lang="en-US" sz="1350" dirty="0">
              <a:cs typeface="Calibri" panose="020F0502020204030204"/>
            </a:endParaRPr>
          </a:p>
          <a:p>
            <a:pPr algn="r"/>
            <a:r>
              <a:rPr lang="en-US" sz="900" dirty="0">
                <a:cs typeface="Calibri"/>
              </a:rPr>
              <a:t>Marlon Winger -NRCS</a:t>
            </a:r>
          </a:p>
        </p:txBody>
      </p:sp>
      <p:pic>
        <p:nvPicPr>
          <p:cNvPr id="2" name="Picture 1">
            <a:extLst>
              <a:ext uri="{FF2B5EF4-FFF2-40B4-BE49-F238E27FC236}">
                <a16:creationId xmlns:a16="http://schemas.microsoft.com/office/drawing/2014/main" id="{E2372AE2-979F-795C-1F64-4634695507D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06193" y="3429000"/>
            <a:ext cx="2195423" cy="1641176"/>
          </a:xfrm>
          <a:prstGeom prst="rect">
            <a:avLst/>
          </a:prstGeom>
        </p:spPr>
      </p:pic>
      <p:sp>
        <p:nvSpPr>
          <p:cNvPr id="8" name="TextBox 7">
            <a:extLst>
              <a:ext uri="{FF2B5EF4-FFF2-40B4-BE49-F238E27FC236}">
                <a16:creationId xmlns:a16="http://schemas.microsoft.com/office/drawing/2014/main" id="{4072C468-709A-D6D4-7D6A-4B4A5E42237B}"/>
              </a:ext>
            </a:extLst>
          </p:cNvPr>
          <p:cNvSpPr txBox="1"/>
          <p:nvPr/>
        </p:nvSpPr>
        <p:spPr>
          <a:xfrm>
            <a:off x="6567882" y="5058476"/>
            <a:ext cx="2233735" cy="57708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200" dirty="0">
                <a:cs typeface="Calibri"/>
              </a:rPr>
              <a:t>High C:N ratio mixture</a:t>
            </a:r>
          </a:p>
          <a:p>
            <a:r>
              <a:rPr lang="en-US" sz="1200" dirty="0">
                <a:cs typeface="Calibri"/>
              </a:rPr>
              <a:t>100% Armor Post-Graze</a:t>
            </a:r>
            <a:endParaRPr lang="en-US" sz="1200" dirty="0"/>
          </a:p>
          <a:p>
            <a:r>
              <a:rPr lang="en-US" sz="900" dirty="0">
                <a:cs typeface="Calibri"/>
              </a:rPr>
              <a:t>               Tanse Herrmann - NRCS</a:t>
            </a:r>
          </a:p>
        </p:txBody>
      </p:sp>
    </p:spTree>
    <p:extLst>
      <p:ext uri="{BB962C8B-B14F-4D97-AF65-F5344CB8AC3E}">
        <p14:creationId xmlns:p14="http://schemas.microsoft.com/office/powerpoint/2010/main" val="2478426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C62F447-796F-4A01-0C60-B8C8897131D1}"/>
              </a:ext>
            </a:extLst>
          </p:cNvPr>
          <p:cNvPicPr>
            <a:picLocks noChangeAspect="1"/>
          </p:cNvPicPr>
          <p:nvPr/>
        </p:nvPicPr>
        <p:blipFill>
          <a:blip r:embed="rId3" cstate="email">
            <a:extLst>
              <a:ext uri="{28A0092B-C50C-407E-A947-70E740481C1C}">
                <a14:useLocalDpi xmlns:a14="http://schemas.microsoft.com/office/drawing/2010/main"/>
              </a:ext>
            </a:extLst>
          </a:blip>
          <a:srcRect r="-1383"/>
          <a:stretch/>
        </p:blipFill>
        <p:spPr>
          <a:xfrm>
            <a:off x="4949481" y="3853832"/>
            <a:ext cx="3527677" cy="179454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itle 1">
            <a:extLst>
              <a:ext uri="{FF2B5EF4-FFF2-40B4-BE49-F238E27FC236}">
                <a16:creationId xmlns:a16="http://schemas.microsoft.com/office/drawing/2014/main" id="{A7DAB198-3BE0-6E58-2068-13CA6B31398A}"/>
              </a:ext>
            </a:extLst>
          </p:cNvPr>
          <p:cNvSpPr>
            <a:spLocks noGrp="1"/>
          </p:cNvSpPr>
          <p:nvPr>
            <p:ph type="title"/>
          </p:nvPr>
        </p:nvSpPr>
        <p:spPr>
          <a:xfrm>
            <a:off x="-1" y="1148905"/>
            <a:ext cx="8797414" cy="757238"/>
          </a:xfrm>
        </p:spPr>
        <p:txBody>
          <a:bodyPr>
            <a:normAutofit/>
          </a:bodyPr>
          <a:lstStyle/>
          <a:p>
            <a:r>
              <a:rPr lang="en-US" dirty="0"/>
              <a:t>Maximizing soil ARMOR – LEAVE PLENTY BEHIND!</a:t>
            </a:r>
          </a:p>
        </p:txBody>
      </p:sp>
      <p:pic>
        <p:nvPicPr>
          <p:cNvPr id="2" name="Content Placeholder 1">
            <a:extLst>
              <a:ext uri="{FF2B5EF4-FFF2-40B4-BE49-F238E27FC236}">
                <a16:creationId xmlns:a16="http://schemas.microsoft.com/office/drawing/2014/main" id="{93541BD2-23E5-7871-7A7A-289E6A67B4F2}"/>
              </a:ext>
            </a:extLst>
          </p:cNvPr>
          <p:cNvPicPr>
            <a:picLocks noGrp="1" noChangeAspect="1"/>
          </p:cNvPicPr>
          <p:nvPr>
            <p:ph idx="1"/>
          </p:nvPr>
        </p:nvPicPr>
        <p:blipFill>
          <a:blip r:embed="rId4" cstate="email">
            <a:extLst>
              <a:ext uri="{28A0092B-C50C-407E-A947-70E740481C1C}">
                <a14:useLocalDpi xmlns:a14="http://schemas.microsoft.com/office/drawing/2010/main"/>
              </a:ext>
            </a:extLst>
          </a:blip>
          <a:stretch>
            <a:fillRect/>
          </a:stretch>
        </p:blipFill>
        <p:spPr>
          <a:xfrm>
            <a:off x="6217241" y="1579577"/>
            <a:ext cx="2781300" cy="2133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descr="A person and person standing in a field&#10;&#10;Description automatically generated with medium confidence">
            <a:extLst>
              <a:ext uri="{FF2B5EF4-FFF2-40B4-BE49-F238E27FC236}">
                <a16:creationId xmlns:a16="http://schemas.microsoft.com/office/drawing/2014/main" id="{61FDDD32-F8B5-811D-BD42-23613F8C2B10}"/>
              </a:ext>
            </a:extLst>
          </p:cNvPr>
          <p:cNvPicPr>
            <a:picLocks noChangeAspect="1"/>
          </p:cNvPicPr>
          <p:nvPr/>
        </p:nvPicPr>
        <p:blipFill>
          <a:blip r:embed="rId5" cstate="email">
            <a:extLst>
              <a:ext uri="{28A0092B-C50C-407E-A947-70E740481C1C}">
                <a14:useLocalDpi xmlns:a14="http://schemas.microsoft.com/office/drawing/2010/main"/>
              </a:ext>
            </a:extLst>
          </a:blip>
          <a:srcRect r="-1873"/>
          <a:stretch/>
        </p:blipFill>
        <p:spPr>
          <a:xfrm>
            <a:off x="2057837" y="2224891"/>
            <a:ext cx="2711451" cy="21236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D038A9E0-E28B-3B7E-57DA-93B6C01D177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45459" y="2244735"/>
            <a:ext cx="1796144" cy="249316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a:extLst>
              <a:ext uri="{FF2B5EF4-FFF2-40B4-BE49-F238E27FC236}">
                <a16:creationId xmlns:a16="http://schemas.microsoft.com/office/drawing/2014/main" id="{3394DEA6-AAAD-6508-C262-6D54669B4532}"/>
              </a:ext>
            </a:extLst>
          </p:cNvPr>
          <p:cNvSpPr txBox="1"/>
          <p:nvPr/>
        </p:nvSpPr>
        <p:spPr>
          <a:xfrm>
            <a:off x="2121795" y="4416762"/>
            <a:ext cx="2509199" cy="2077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900" dirty="0">
                <a:cs typeface="Calibri"/>
              </a:rPr>
              <a:t>Marlon Winger -NRCS</a:t>
            </a:r>
            <a:endParaRPr lang="en-US" sz="900" dirty="0"/>
          </a:p>
        </p:txBody>
      </p:sp>
      <p:sp>
        <p:nvSpPr>
          <p:cNvPr id="9" name="TextBox 8">
            <a:extLst>
              <a:ext uri="{FF2B5EF4-FFF2-40B4-BE49-F238E27FC236}">
                <a16:creationId xmlns:a16="http://schemas.microsoft.com/office/drawing/2014/main" id="{3E7E0996-E711-992C-6298-E8DEB0BDD8DF}"/>
              </a:ext>
            </a:extLst>
          </p:cNvPr>
          <p:cNvSpPr txBox="1"/>
          <p:nvPr/>
        </p:nvSpPr>
        <p:spPr>
          <a:xfrm>
            <a:off x="6217241" y="1626590"/>
            <a:ext cx="2247900" cy="2077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900" b="1" dirty="0">
                <a:solidFill>
                  <a:schemeClr val="bg1"/>
                </a:solidFill>
                <a:cs typeface="Calibri"/>
              </a:rPr>
              <a:t>Tanse Herrmann, USDA-NRCS</a:t>
            </a:r>
            <a:endParaRPr lang="en-US" sz="900" b="1" dirty="0">
              <a:solidFill>
                <a:schemeClr val="bg1"/>
              </a:solidFill>
            </a:endParaRPr>
          </a:p>
        </p:txBody>
      </p:sp>
      <p:sp>
        <p:nvSpPr>
          <p:cNvPr id="5" name="TextBox 4">
            <a:extLst>
              <a:ext uri="{FF2B5EF4-FFF2-40B4-BE49-F238E27FC236}">
                <a16:creationId xmlns:a16="http://schemas.microsoft.com/office/drawing/2014/main" id="{D7E25457-FC32-B5ED-3558-1F5AB3F54DBC}"/>
              </a:ext>
            </a:extLst>
          </p:cNvPr>
          <p:cNvSpPr txBox="1"/>
          <p:nvPr/>
        </p:nvSpPr>
        <p:spPr>
          <a:xfrm>
            <a:off x="66368" y="4825980"/>
            <a:ext cx="1875235" cy="2077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900">
                <a:cs typeface="Calibri"/>
              </a:rPr>
              <a:t>Winecup Gamble Ranch, NV</a:t>
            </a:r>
            <a:endParaRPr lang="en-US" sz="900"/>
          </a:p>
        </p:txBody>
      </p:sp>
      <p:sp>
        <p:nvSpPr>
          <p:cNvPr id="10" name="TextBox 9">
            <a:extLst>
              <a:ext uri="{FF2B5EF4-FFF2-40B4-BE49-F238E27FC236}">
                <a16:creationId xmlns:a16="http://schemas.microsoft.com/office/drawing/2014/main" id="{C59E64B8-0927-C385-16D7-AFE0CAB8993D}"/>
              </a:ext>
            </a:extLst>
          </p:cNvPr>
          <p:cNvSpPr txBox="1"/>
          <p:nvPr/>
        </p:nvSpPr>
        <p:spPr>
          <a:xfrm>
            <a:off x="787416" y="1579577"/>
            <a:ext cx="5524894" cy="57708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650" b="1" dirty="0">
                <a:cs typeface="Calibri"/>
              </a:rPr>
              <a:t>"DON'T LEAVE YOUR SOIL NAKED, HUNGRY, THIRSTY, &amp; RUNNING A FEVER!"  </a:t>
            </a:r>
            <a:r>
              <a:rPr lang="en-US" sz="1500" i="1" dirty="0">
                <a:cs typeface="Calibri"/>
              </a:rPr>
              <a:t>R. Archuleta</a:t>
            </a:r>
          </a:p>
        </p:txBody>
      </p:sp>
    </p:spTree>
    <p:extLst>
      <p:ext uri="{BB962C8B-B14F-4D97-AF65-F5344CB8AC3E}">
        <p14:creationId xmlns:p14="http://schemas.microsoft.com/office/powerpoint/2010/main" val="3323335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C9759-D848-604B-C1E5-26495EA9EA8F}"/>
              </a:ext>
            </a:extLst>
          </p:cNvPr>
          <p:cNvSpPr>
            <a:spLocks noGrp="1"/>
          </p:cNvSpPr>
          <p:nvPr>
            <p:ph type="title"/>
          </p:nvPr>
        </p:nvSpPr>
        <p:spPr>
          <a:xfrm>
            <a:off x="150179" y="1170860"/>
            <a:ext cx="8582781" cy="757238"/>
          </a:xfrm>
        </p:spPr>
        <p:txBody>
          <a:bodyPr/>
          <a:lstStyle/>
          <a:p>
            <a:r>
              <a:rPr lang="en-US" dirty="0">
                <a:cs typeface="Calibri Light"/>
              </a:rPr>
              <a:t>Review key points on covers/grazing from SHASFS</a:t>
            </a:r>
            <a:endParaRPr lang="en-US" dirty="0"/>
          </a:p>
        </p:txBody>
      </p:sp>
      <p:sp>
        <p:nvSpPr>
          <p:cNvPr id="3" name="Content Placeholder 2">
            <a:extLst>
              <a:ext uri="{FF2B5EF4-FFF2-40B4-BE49-F238E27FC236}">
                <a16:creationId xmlns:a16="http://schemas.microsoft.com/office/drawing/2014/main" id="{FD5F5FDF-8923-D84F-B805-C6F62BCCD451}"/>
              </a:ext>
            </a:extLst>
          </p:cNvPr>
          <p:cNvSpPr>
            <a:spLocks noGrp="1"/>
          </p:cNvSpPr>
          <p:nvPr>
            <p:ph idx="1"/>
          </p:nvPr>
        </p:nvSpPr>
        <p:spPr>
          <a:xfrm>
            <a:off x="411041" y="1928098"/>
            <a:ext cx="8515350" cy="3896549"/>
          </a:xfrm>
        </p:spPr>
        <p:txBody>
          <a:bodyPr vert="horz" lIns="68580" tIns="34290" rIns="68580" bIns="34290" rtlCol="0" anchor="t">
            <a:noAutofit/>
          </a:bodyPr>
          <a:lstStyle/>
          <a:p>
            <a:pPr marL="0" indent="0">
              <a:buNone/>
            </a:pPr>
            <a:r>
              <a:rPr lang="en-US" sz="1650" b="1" dirty="0">
                <a:cs typeface="Calibri"/>
              </a:rPr>
              <a:t>Challenges </a:t>
            </a:r>
            <a:r>
              <a:rPr lang="en-US" sz="1650" b="1" u="sng" dirty="0">
                <a:cs typeface="Calibri"/>
              </a:rPr>
              <a:t>in the mind of the landowner</a:t>
            </a:r>
            <a:r>
              <a:rPr lang="en-US" sz="1650" b="1" dirty="0">
                <a:cs typeface="Calibri"/>
              </a:rPr>
              <a:t>:</a:t>
            </a:r>
          </a:p>
          <a:p>
            <a:pPr>
              <a:buFont typeface="Arial"/>
              <a:buChar char="•"/>
            </a:pPr>
            <a:r>
              <a:rPr lang="en-US" sz="1650" dirty="0">
                <a:cs typeface="Calibri"/>
              </a:rPr>
              <a:t>Lack of knowledge/familiarity about: Livestock management /infrastructure </a:t>
            </a:r>
          </a:p>
          <a:p>
            <a:pPr lvl="1">
              <a:buFont typeface="Arial"/>
              <a:buChar char="•"/>
            </a:pPr>
            <a:r>
              <a:rPr lang="en-US" sz="1650" dirty="0">
                <a:cs typeface="Calibri"/>
              </a:rPr>
              <a:t>Equipment capability, making the mix, grazing of potentially poisonous plants</a:t>
            </a:r>
          </a:p>
          <a:p>
            <a:pPr>
              <a:buFont typeface="Arial"/>
              <a:buChar char="•"/>
            </a:pPr>
            <a:r>
              <a:rPr lang="en-US" sz="1650" dirty="0">
                <a:cs typeface="Calibri"/>
              </a:rPr>
              <a:t>Risk of livestock escapes</a:t>
            </a:r>
          </a:p>
          <a:p>
            <a:pPr>
              <a:buFont typeface="Arial"/>
              <a:buChar char="•"/>
            </a:pPr>
            <a:r>
              <a:rPr lang="en-US" sz="1650" dirty="0">
                <a:cs typeface="Calibri"/>
              </a:rPr>
              <a:t>Biological desert vs living landscape </a:t>
            </a:r>
          </a:p>
          <a:p>
            <a:pPr>
              <a:buFont typeface="Arial"/>
              <a:buChar char="•"/>
            </a:pPr>
            <a:r>
              <a:rPr lang="en-US" sz="1650" dirty="0">
                <a:cs typeface="Calibri"/>
              </a:rPr>
              <a:t>Paradigm shift...</a:t>
            </a:r>
          </a:p>
          <a:p>
            <a:pPr>
              <a:buFont typeface="Arial"/>
              <a:buChar char="•"/>
            </a:pPr>
            <a:r>
              <a:rPr lang="en-US" sz="1650" dirty="0">
                <a:cs typeface="Calibri"/>
              </a:rPr>
              <a:t>Landowner / Lessee agreements, cash rental rates for grazing</a:t>
            </a:r>
          </a:p>
          <a:p>
            <a:pPr>
              <a:buFont typeface="Arial"/>
              <a:buChar char="•"/>
            </a:pPr>
            <a:r>
              <a:rPr lang="en-US" sz="1650" dirty="0">
                <a:cs typeface="Calibri"/>
              </a:rPr>
              <a:t>Herbicide restrictions, restrictions for grazing, long lasting chemical residue</a:t>
            </a:r>
          </a:p>
          <a:p>
            <a:pPr>
              <a:buFont typeface="Arial,Sans-Serif"/>
              <a:buChar char="•"/>
            </a:pPr>
            <a:r>
              <a:rPr lang="en-US" sz="1650" dirty="0">
                <a:cs typeface="Calibri"/>
              </a:rPr>
              <a:t>Unknown benefits (SH, $, C, OM, diversity of enterprise, water use, social, knowledge, mentor, wildlife, overhead reductions, animal health, embrace the living landscape, weather resilience)</a:t>
            </a:r>
          </a:p>
          <a:p>
            <a:pPr>
              <a:buFont typeface="Arial"/>
              <a:buChar char="•"/>
            </a:pPr>
            <a:endParaRPr lang="en-US" sz="1650" dirty="0">
              <a:cs typeface="Calibri"/>
            </a:endParaRPr>
          </a:p>
          <a:p>
            <a:pPr marL="0" indent="0">
              <a:buNone/>
            </a:pPr>
            <a:endParaRPr lang="en-US" sz="1650" dirty="0">
              <a:cs typeface="Calibri"/>
            </a:endParaRPr>
          </a:p>
          <a:p>
            <a:endParaRPr lang="en-US" sz="1650" dirty="0">
              <a:cs typeface="Calibri"/>
            </a:endParaRPr>
          </a:p>
        </p:txBody>
      </p:sp>
    </p:spTree>
    <p:extLst>
      <p:ext uri="{BB962C8B-B14F-4D97-AF65-F5344CB8AC3E}">
        <p14:creationId xmlns:p14="http://schemas.microsoft.com/office/powerpoint/2010/main" val="10572109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BFA46-A775-83F3-4467-F0ECF981F5F5}"/>
              </a:ext>
            </a:extLst>
          </p:cNvPr>
          <p:cNvSpPr>
            <a:spLocks noGrp="1"/>
          </p:cNvSpPr>
          <p:nvPr>
            <p:ph type="title"/>
          </p:nvPr>
        </p:nvSpPr>
        <p:spPr>
          <a:xfrm>
            <a:off x="541472" y="922453"/>
            <a:ext cx="7886700" cy="757238"/>
          </a:xfrm>
        </p:spPr>
        <p:txBody>
          <a:bodyPr/>
          <a:lstStyle/>
          <a:p>
            <a:r>
              <a:rPr lang="en-US"/>
              <a:t>Impacts on animal health</a:t>
            </a:r>
          </a:p>
        </p:txBody>
      </p:sp>
      <p:sp>
        <p:nvSpPr>
          <p:cNvPr id="3" name="Content Placeholder 2">
            <a:extLst>
              <a:ext uri="{FF2B5EF4-FFF2-40B4-BE49-F238E27FC236}">
                <a16:creationId xmlns:a16="http://schemas.microsoft.com/office/drawing/2014/main" id="{A055D039-2D6C-EB26-A3D4-527A6673B668}"/>
              </a:ext>
            </a:extLst>
          </p:cNvPr>
          <p:cNvSpPr>
            <a:spLocks noGrp="1"/>
          </p:cNvSpPr>
          <p:nvPr>
            <p:ph idx="1"/>
          </p:nvPr>
        </p:nvSpPr>
        <p:spPr>
          <a:xfrm>
            <a:off x="415549" y="1809951"/>
            <a:ext cx="8409767" cy="3244131"/>
          </a:xfrm>
        </p:spPr>
        <p:txBody>
          <a:bodyPr vert="horz" lIns="68580" tIns="34290" rIns="68580" bIns="34290" rtlCol="0" anchor="t">
            <a:normAutofit lnSpcReduction="10000"/>
          </a:bodyPr>
          <a:lstStyle/>
          <a:p>
            <a:pPr marL="0" indent="0">
              <a:buNone/>
            </a:pPr>
            <a:r>
              <a:rPr lang="en-US">
                <a:solidFill>
                  <a:schemeClr val="tx1"/>
                </a:solidFill>
              </a:rPr>
              <a:t>Rapid changes in diet quality can negatively impact short-term weight gains</a:t>
            </a:r>
            <a:endParaRPr lang="en-US">
              <a:solidFill>
                <a:schemeClr val="tx1"/>
              </a:solidFill>
              <a:cs typeface="Calibri"/>
            </a:endParaRPr>
          </a:p>
          <a:p>
            <a:pPr marL="0" indent="0">
              <a:buNone/>
            </a:pPr>
            <a:r>
              <a:rPr lang="en-US">
                <a:solidFill>
                  <a:schemeClr val="tx1"/>
                </a:solidFill>
              </a:rPr>
              <a:t>Potential toxins resulting from </a:t>
            </a:r>
            <a:r>
              <a:rPr lang="en-US" u="sng">
                <a:solidFill>
                  <a:schemeClr val="tx1"/>
                </a:solidFill>
              </a:rPr>
              <a:t>monoculture </a:t>
            </a:r>
            <a:r>
              <a:rPr lang="en-US">
                <a:solidFill>
                  <a:schemeClr val="tx1"/>
                </a:solidFill>
              </a:rPr>
              <a:t>cover crops:</a:t>
            </a:r>
            <a:endParaRPr lang="en-US">
              <a:solidFill>
                <a:schemeClr val="tx1"/>
              </a:solidFill>
              <a:cs typeface="Calibri"/>
            </a:endParaRPr>
          </a:p>
          <a:p>
            <a:pPr lvl="1"/>
            <a:r>
              <a:rPr lang="en-US">
                <a:solidFill>
                  <a:schemeClr val="tx1"/>
                </a:solidFill>
              </a:rPr>
              <a:t>Nitrates – sorghum, sorghum-</a:t>
            </a:r>
            <a:r>
              <a:rPr lang="en-US" err="1">
                <a:solidFill>
                  <a:schemeClr val="tx1"/>
                </a:solidFill>
              </a:rPr>
              <a:t>sudan</a:t>
            </a:r>
            <a:r>
              <a:rPr lang="en-US">
                <a:solidFill>
                  <a:schemeClr val="tx1"/>
                </a:solidFill>
              </a:rPr>
              <a:t>, corn, brassicas</a:t>
            </a:r>
            <a:endParaRPr lang="en-US">
              <a:solidFill>
                <a:schemeClr val="tx1"/>
              </a:solidFill>
              <a:cs typeface="Calibri"/>
            </a:endParaRPr>
          </a:p>
          <a:p>
            <a:pPr lvl="1"/>
            <a:r>
              <a:rPr lang="en-US">
                <a:solidFill>
                  <a:schemeClr val="tx1"/>
                </a:solidFill>
              </a:rPr>
              <a:t>Prussic acid – sorghum, sorghum-</a:t>
            </a:r>
            <a:r>
              <a:rPr lang="en-US" err="1">
                <a:solidFill>
                  <a:schemeClr val="tx1"/>
                </a:solidFill>
              </a:rPr>
              <a:t>sudan</a:t>
            </a:r>
            <a:endParaRPr lang="en-US">
              <a:solidFill>
                <a:schemeClr val="tx1"/>
              </a:solidFill>
              <a:cs typeface="Calibri"/>
            </a:endParaRPr>
          </a:p>
          <a:p>
            <a:pPr lvl="1"/>
            <a:r>
              <a:rPr lang="en-US">
                <a:solidFill>
                  <a:schemeClr val="tx1"/>
                </a:solidFill>
              </a:rPr>
              <a:t>Saponins – legumes such as alfalfa and clovers</a:t>
            </a:r>
            <a:endParaRPr lang="en-US">
              <a:solidFill>
                <a:schemeClr val="tx1"/>
              </a:solidFill>
              <a:cs typeface="Calibri"/>
            </a:endParaRPr>
          </a:p>
          <a:p>
            <a:pPr lvl="1"/>
            <a:r>
              <a:rPr lang="en-US">
                <a:solidFill>
                  <a:schemeClr val="tx1"/>
                </a:solidFill>
              </a:rPr>
              <a:t>“Wheat bloat” – rapidly growing cereal grains</a:t>
            </a:r>
            <a:endParaRPr lang="en-US">
              <a:solidFill>
                <a:schemeClr val="tx1"/>
              </a:solidFill>
              <a:cs typeface="Calibri"/>
            </a:endParaRPr>
          </a:p>
          <a:p>
            <a:pPr lvl="1"/>
            <a:r>
              <a:rPr lang="en-US">
                <a:solidFill>
                  <a:schemeClr val="tx1"/>
                </a:solidFill>
              </a:rPr>
              <a:t>Brassicas – several health issues</a:t>
            </a:r>
            <a:endParaRPr lang="en-US">
              <a:solidFill>
                <a:schemeClr val="tx1"/>
              </a:solidFill>
              <a:cs typeface="Calibri"/>
            </a:endParaRPr>
          </a:p>
          <a:p>
            <a:pPr marL="0" indent="0">
              <a:buNone/>
            </a:pPr>
            <a:r>
              <a:rPr lang="en-US">
                <a:solidFill>
                  <a:schemeClr val="tx1"/>
                </a:solidFill>
              </a:rPr>
              <a:t>Diverse mixes and balancing the diet</a:t>
            </a:r>
            <a:endParaRPr lang="en-US">
              <a:solidFill>
                <a:schemeClr val="tx1"/>
              </a:solidFill>
              <a:cs typeface="Calibri"/>
            </a:endParaRPr>
          </a:p>
          <a:p>
            <a:pPr marL="0" indent="0">
              <a:buNone/>
            </a:pPr>
            <a:r>
              <a:rPr lang="en-US">
                <a:solidFill>
                  <a:schemeClr val="tx1"/>
                </a:solidFill>
                <a:cs typeface="Calibri"/>
              </a:rPr>
              <a:t>If diverse mixes, livestock can self regulate</a:t>
            </a:r>
          </a:p>
        </p:txBody>
      </p:sp>
      <p:pic>
        <p:nvPicPr>
          <p:cNvPr id="7" name="Picture 6" descr="A group of cows in a field&#10;&#10;Description automatically generated with medium confidence">
            <a:extLst>
              <a:ext uri="{FF2B5EF4-FFF2-40B4-BE49-F238E27FC236}">
                <a16:creationId xmlns:a16="http://schemas.microsoft.com/office/drawing/2014/main" id="{A206D6BA-0180-B794-1A25-5DE875DDBA9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76332" y="3541906"/>
            <a:ext cx="3044283" cy="2283212"/>
          </a:xfrm>
          <a:prstGeom prst="rect">
            <a:avLst/>
          </a:prstGeom>
          <a:ln>
            <a:solidFill>
              <a:schemeClr val="tx1"/>
            </a:solidFill>
          </a:ln>
          <a:effectLst>
            <a:outerShdw blurRad="50800" dist="50800" dir="5400000" sx="102000" sy="102000" algn="ctr" rotWithShape="0">
              <a:schemeClr val="bg1">
                <a:lumMod val="75000"/>
              </a:schemeClr>
            </a:outerShdw>
          </a:effectLst>
        </p:spPr>
      </p:pic>
    </p:spTree>
    <p:extLst>
      <p:ext uri="{BB962C8B-B14F-4D97-AF65-F5344CB8AC3E}">
        <p14:creationId xmlns:p14="http://schemas.microsoft.com/office/powerpoint/2010/main" val="29736263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1EF58-BC6D-9364-E1FB-29AA1F5471D9}"/>
              </a:ext>
            </a:extLst>
          </p:cNvPr>
          <p:cNvSpPr>
            <a:spLocks noGrp="1"/>
          </p:cNvSpPr>
          <p:nvPr>
            <p:ph type="title"/>
          </p:nvPr>
        </p:nvSpPr>
        <p:spPr>
          <a:xfrm>
            <a:off x="31899" y="1154343"/>
            <a:ext cx="7886700" cy="757238"/>
          </a:xfrm>
        </p:spPr>
        <p:txBody>
          <a:bodyPr/>
          <a:lstStyle/>
          <a:p>
            <a:r>
              <a:rPr lang="en-US" dirty="0">
                <a:cs typeface="Calibri Light"/>
              </a:rPr>
              <a:t>OTI = Opportunity To Improve</a:t>
            </a:r>
            <a:endParaRPr lang="en-US" dirty="0"/>
          </a:p>
        </p:txBody>
      </p:sp>
      <p:pic>
        <p:nvPicPr>
          <p:cNvPr id="6" name="Content Placeholder 5">
            <a:extLst>
              <a:ext uri="{FF2B5EF4-FFF2-40B4-BE49-F238E27FC236}">
                <a16:creationId xmlns:a16="http://schemas.microsoft.com/office/drawing/2014/main" id="{E32F3669-3D90-F1DF-2036-4F54623FC0CA}"/>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3347290" y="2226469"/>
            <a:ext cx="2449421" cy="3263504"/>
          </a:xfrm>
          <a:ln>
            <a:solidFill>
              <a:schemeClr val="tx1"/>
            </a:solidFill>
          </a:ln>
        </p:spPr>
      </p:pic>
      <p:pic>
        <p:nvPicPr>
          <p:cNvPr id="5" name="Picture 4" descr="A herd of cattle in a field&#10;&#10;Description automatically generated with medium confidence">
            <a:extLst>
              <a:ext uri="{FF2B5EF4-FFF2-40B4-BE49-F238E27FC236}">
                <a16:creationId xmlns:a16="http://schemas.microsoft.com/office/drawing/2014/main" id="{D6AC6C0F-E77A-4FC7-FAE1-33342D0CA31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07903" y="1558090"/>
            <a:ext cx="4410053" cy="3542261"/>
          </a:xfrm>
          <a:prstGeom prst="rect">
            <a:avLst/>
          </a:prstGeom>
          <a:ln>
            <a:solidFill>
              <a:schemeClr val="tx1"/>
            </a:solidFill>
          </a:ln>
        </p:spPr>
      </p:pic>
      <p:sp>
        <p:nvSpPr>
          <p:cNvPr id="7" name="TextBox 6">
            <a:extLst>
              <a:ext uri="{FF2B5EF4-FFF2-40B4-BE49-F238E27FC236}">
                <a16:creationId xmlns:a16="http://schemas.microsoft.com/office/drawing/2014/main" id="{81136788-17F0-703F-1008-E60D4764A17D}"/>
              </a:ext>
            </a:extLst>
          </p:cNvPr>
          <p:cNvSpPr txBox="1"/>
          <p:nvPr/>
        </p:nvSpPr>
        <p:spPr>
          <a:xfrm>
            <a:off x="6419170" y="5285748"/>
            <a:ext cx="2724830" cy="39241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050" dirty="0">
                <a:cs typeface="Calibri"/>
              </a:rPr>
              <a:t>Marlon Winger &amp; Tanse Herrmann - NRCS</a:t>
            </a:r>
            <a:endParaRPr lang="en-US" sz="1050" dirty="0"/>
          </a:p>
        </p:txBody>
      </p:sp>
      <p:pic>
        <p:nvPicPr>
          <p:cNvPr id="3" name="Picture 2">
            <a:extLst>
              <a:ext uri="{FF2B5EF4-FFF2-40B4-BE49-F238E27FC236}">
                <a16:creationId xmlns:a16="http://schemas.microsoft.com/office/drawing/2014/main" id="{58457AB7-7BA1-2DFC-02E6-0C62C8AAD87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195479" y="2113453"/>
            <a:ext cx="4075137" cy="3001010"/>
          </a:xfrm>
          <a:prstGeom prst="rect">
            <a:avLst/>
          </a:prstGeom>
          <a:ln>
            <a:solidFill>
              <a:schemeClr val="tx1"/>
            </a:solidFill>
          </a:ln>
        </p:spPr>
      </p:pic>
      <p:pic>
        <p:nvPicPr>
          <p:cNvPr id="8" name="Picture 7">
            <a:extLst>
              <a:ext uri="{FF2B5EF4-FFF2-40B4-BE49-F238E27FC236}">
                <a16:creationId xmlns:a16="http://schemas.microsoft.com/office/drawing/2014/main" id="{62DC8B49-5136-79F4-0878-B9A45A8605A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4394" y="1572986"/>
            <a:ext cx="4431165" cy="3147333"/>
          </a:xfrm>
          <a:prstGeom prst="rect">
            <a:avLst/>
          </a:prstGeom>
          <a:ln>
            <a:solidFill>
              <a:schemeClr val="tx1"/>
            </a:solidFill>
          </a:ln>
        </p:spPr>
      </p:pic>
      <p:pic>
        <p:nvPicPr>
          <p:cNvPr id="10" name="Picture 9">
            <a:extLst>
              <a:ext uri="{FF2B5EF4-FFF2-40B4-BE49-F238E27FC236}">
                <a16:creationId xmlns:a16="http://schemas.microsoft.com/office/drawing/2014/main" id="{580102CB-4FDC-7C46-1103-23E7BCF1DAB0}"/>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606893" y="2085550"/>
            <a:ext cx="4716325" cy="3545341"/>
          </a:xfrm>
          <a:prstGeom prst="rect">
            <a:avLst/>
          </a:prstGeom>
          <a:ln>
            <a:solidFill>
              <a:schemeClr val="tx1"/>
            </a:solidFill>
          </a:ln>
        </p:spPr>
      </p:pic>
      <p:sp>
        <p:nvSpPr>
          <p:cNvPr id="4" name="TextBox 3">
            <a:extLst>
              <a:ext uri="{FF2B5EF4-FFF2-40B4-BE49-F238E27FC236}">
                <a16:creationId xmlns:a16="http://schemas.microsoft.com/office/drawing/2014/main" id="{FC9B553B-DB86-017E-05AB-85F81CAAB7CE}"/>
              </a:ext>
            </a:extLst>
          </p:cNvPr>
          <p:cNvSpPr txBox="1"/>
          <p:nvPr/>
        </p:nvSpPr>
        <p:spPr>
          <a:xfrm>
            <a:off x="5250500" y="1565751"/>
            <a:ext cx="3812516" cy="1038746"/>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US" sz="2100" b="1" dirty="0">
                <a:cs typeface="Calibri"/>
              </a:rPr>
              <a:t>YOU </a:t>
            </a:r>
            <a:r>
              <a:rPr lang="en-US" sz="2100" b="1" u="sng" dirty="0">
                <a:cs typeface="Calibri"/>
              </a:rPr>
              <a:t>CANNOT</a:t>
            </a:r>
          </a:p>
          <a:p>
            <a:pPr algn="ctr"/>
            <a:r>
              <a:rPr lang="en-US" sz="2100" b="1" dirty="0">
                <a:cs typeface="Calibri"/>
              </a:rPr>
              <a:t>REGENERATE YOUR SOIL WITH BARE GROUND!</a:t>
            </a:r>
            <a:endParaRPr lang="en-US" sz="2100" dirty="0">
              <a:cs typeface="Calibri" panose="020F0502020204030204"/>
            </a:endParaRPr>
          </a:p>
        </p:txBody>
      </p:sp>
    </p:spTree>
    <p:extLst>
      <p:ext uri="{BB962C8B-B14F-4D97-AF65-F5344CB8AC3E}">
        <p14:creationId xmlns:p14="http://schemas.microsoft.com/office/powerpoint/2010/main" val="1885470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3000" fill="hold"/>
                                        <p:tgtEl>
                                          <p:spTgt spid="8"/>
                                        </p:tgtEl>
                                        <p:attrNameLst>
                                          <p:attrName>ppt_x</p:attrName>
                                        </p:attrNameLst>
                                      </p:cBhvr>
                                      <p:tavLst>
                                        <p:tav tm="0">
                                          <p:val>
                                            <p:strVal val="#ppt_x"/>
                                          </p:val>
                                        </p:tav>
                                        <p:tav tm="100000">
                                          <p:val>
                                            <p:strVal val="#ppt_x"/>
                                          </p:val>
                                        </p:tav>
                                      </p:tavLst>
                                    </p:anim>
                                    <p:anim calcmode="lin" valueType="num">
                                      <p:cBhvr additive="base">
                                        <p:cTn id="8" dur="3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3000" fill="hold"/>
                                        <p:tgtEl>
                                          <p:spTgt spid="10"/>
                                        </p:tgtEl>
                                        <p:attrNameLst>
                                          <p:attrName>ppt_x</p:attrName>
                                        </p:attrNameLst>
                                      </p:cBhvr>
                                      <p:tavLst>
                                        <p:tav tm="0">
                                          <p:val>
                                            <p:strVal val="#ppt_x"/>
                                          </p:val>
                                        </p:tav>
                                        <p:tav tm="100000">
                                          <p:val>
                                            <p:strVal val="#ppt_x"/>
                                          </p:val>
                                        </p:tav>
                                      </p:tavLst>
                                    </p:anim>
                                    <p:anim calcmode="lin" valueType="num">
                                      <p:cBhvr additive="base">
                                        <p:cTn id="14" dur="3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2999"/>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3000" fill="hold"/>
                                        <p:tgtEl>
                                          <p:spTgt spid="6"/>
                                        </p:tgtEl>
                                        <p:attrNameLst>
                                          <p:attrName>ppt_w</p:attrName>
                                        </p:attrNameLst>
                                      </p:cBhvr>
                                      <p:tavLst>
                                        <p:tav tm="0">
                                          <p:val>
                                            <p:fltVal val="0"/>
                                          </p:val>
                                        </p:tav>
                                        <p:tav tm="100000">
                                          <p:val>
                                            <p:strVal val="#ppt_w"/>
                                          </p:val>
                                        </p:tav>
                                      </p:tavLst>
                                    </p:anim>
                                    <p:anim calcmode="lin" valueType="num">
                                      <p:cBhvr>
                                        <p:cTn id="24" dur="3000" fill="hold"/>
                                        <p:tgtEl>
                                          <p:spTgt spid="6"/>
                                        </p:tgtEl>
                                        <p:attrNameLst>
                                          <p:attrName>ppt_h</p:attrName>
                                        </p:attrNameLst>
                                      </p:cBhvr>
                                      <p:tavLst>
                                        <p:tav tm="0">
                                          <p:val>
                                            <p:fltVal val="0"/>
                                          </p:val>
                                        </p:tav>
                                        <p:tav tm="100000">
                                          <p:val>
                                            <p:strVal val="#ppt_h"/>
                                          </p:val>
                                        </p:tav>
                                      </p:tavLst>
                                    </p:anim>
                                    <p:anim calcmode="lin" valueType="num">
                                      <p:cBhvr>
                                        <p:cTn id="25" dur="3000" fill="hold"/>
                                        <p:tgtEl>
                                          <p:spTgt spid="6"/>
                                        </p:tgtEl>
                                        <p:attrNameLst>
                                          <p:attrName>style.rotation</p:attrName>
                                        </p:attrNameLst>
                                      </p:cBhvr>
                                      <p:tavLst>
                                        <p:tav tm="0">
                                          <p:val>
                                            <p:fltVal val="90"/>
                                          </p:val>
                                        </p:tav>
                                        <p:tav tm="100000">
                                          <p:val>
                                            <p:fltVal val="0"/>
                                          </p:val>
                                        </p:tav>
                                      </p:tavLst>
                                    </p:anim>
                                    <p:animEffect transition="in" filter="fade">
                                      <p:cBhvr>
                                        <p:cTn id="26" dur="30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774E657-14C7-83A2-30DE-B978265CE6E5}"/>
              </a:ext>
            </a:extLst>
          </p:cNvPr>
          <p:cNvSpPr>
            <a:spLocks noGrp="1"/>
          </p:cNvSpPr>
          <p:nvPr>
            <p:ph type="title"/>
          </p:nvPr>
        </p:nvSpPr>
        <p:spPr>
          <a:xfrm>
            <a:off x="0" y="1143916"/>
            <a:ext cx="7886700" cy="757238"/>
          </a:xfrm>
        </p:spPr>
        <p:txBody>
          <a:bodyPr/>
          <a:lstStyle/>
          <a:p>
            <a:r>
              <a:rPr lang="en-US" dirty="0"/>
              <a:t>Livestock Requirements</a:t>
            </a:r>
          </a:p>
        </p:txBody>
      </p:sp>
      <p:sp>
        <p:nvSpPr>
          <p:cNvPr id="5" name="Content Placeholder 2">
            <a:extLst>
              <a:ext uri="{FF2B5EF4-FFF2-40B4-BE49-F238E27FC236}">
                <a16:creationId xmlns:a16="http://schemas.microsoft.com/office/drawing/2014/main" id="{7E98AC3E-A680-644E-BF4E-34D0C7FD6BF7}"/>
              </a:ext>
            </a:extLst>
          </p:cNvPr>
          <p:cNvSpPr>
            <a:spLocks noGrp="1"/>
          </p:cNvSpPr>
          <p:nvPr>
            <p:ph idx="1"/>
          </p:nvPr>
        </p:nvSpPr>
        <p:spPr>
          <a:xfrm>
            <a:off x="83243" y="1901153"/>
            <a:ext cx="5946962" cy="3263504"/>
          </a:xfrm>
        </p:spPr>
        <p:txBody>
          <a:bodyPr vert="horz" lIns="68580" tIns="34290" rIns="68580" bIns="34290" rtlCol="0" anchor="t">
            <a:noAutofit/>
          </a:bodyPr>
          <a:lstStyle/>
          <a:p>
            <a:r>
              <a:rPr lang="en-US" sz="1800" b="1" dirty="0"/>
              <a:t>Adequate water </a:t>
            </a:r>
            <a:r>
              <a:rPr lang="en-US" sz="1800" dirty="0"/>
              <a:t>– water intake is directly linked to feed intake so it is critical to supply adequate, clean water.</a:t>
            </a:r>
            <a:endParaRPr lang="en-US" sz="1800" dirty="0">
              <a:cs typeface="Calibri"/>
            </a:endParaRPr>
          </a:p>
          <a:p>
            <a:r>
              <a:rPr lang="en-US" sz="1800" b="1" dirty="0"/>
              <a:t>High quality forage</a:t>
            </a:r>
            <a:endParaRPr lang="en-US" sz="1800" b="1" dirty="0">
              <a:cs typeface="Calibri"/>
            </a:endParaRPr>
          </a:p>
          <a:p>
            <a:pPr lvl="1"/>
            <a:r>
              <a:rPr lang="en-US" dirty="0">
                <a:solidFill>
                  <a:schemeClr val="tx1"/>
                </a:solidFill>
              </a:rPr>
              <a:t>Primary metabolites – protein and energy.</a:t>
            </a:r>
            <a:endParaRPr lang="en-US" dirty="0">
              <a:solidFill>
                <a:schemeClr val="tx1"/>
              </a:solidFill>
              <a:cs typeface="Calibri"/>
            </a:endParaRPr>
          </a:p>
          <a:p>
            <a:pPr lvl="1"/>
            <a:r>
              <a:rPr lang="en-US" dirty="0">
                <a:solidFill>
                  <a:schemeClr val="tx1"/>
                </a:solidFill>
              </a:rPr>
              <a:t>Plant secondary metabolites – beneficial for animal health.</a:t>
            </a:r>
            <a:endParaRPr lang="en-US" dirty="0">
              <a:solidFill>
                <a:schemeClr val="tx1"/>
              </a:solidFill>
              <a:cs typeface="Calibri"/>
            </a:endParaRPr>
          </a:p>
          <a:p>
            <a:r>
              <a:rPr lang="en-US" sz="1800" b="1" dirty="0"/>
              <a:t>Sufficient quantity forage</a:t>
            </a:r>
            <a:endParaRPr lang="en-US" sz="1800" b="1" dirty="0">
              <a:cs typeface="Calibri"/>
            </a:endParaRPr>
          </a:p>
          <a:p>
            <a:pPr lvl="1"/>
            <a:r>
              <a:rPr lang="en-US" dirty="0">
                <a:solidFill>
                  <a:schemeClr val="tx1"/>
                </a:solidFill>
              </a:rPr>
              <a:t>At low levels of forage quantity, it will become increasingly challenging to provide sufficient dry matter for animal performance.</a:t>
            </a:r>
            <a:endParaRPr lang="en-US" dirty="0">
              <a:solidFill>
                <a:schemeClr val="tx1"/>
              </a:solidFill>
              <a:cs typeface="Calibri"/>
            </a:endParaRPr>
          </a:p>
          <a:p>
            <a:pPr lvl="1"/>
            <a:endParaRPr lang="en-US" dirty="0"/>
          </a:p>
          <a:p>
            <a:pPr lvl="1"/>
            <a:endParaRPr lang="en-US" dirty="0"/>
          </a:p>
          <a:p>
            <a:endParaRPr lang="en-US" sz="1800" dirty="0"/>
          </a:p>
          <a:p>
            <a:pPr lvl="1"/>
            <a:endParaRPr lang="en-US" dirty="0"/>
          </a:p>
        </p:txBody>
      </p:sp>
      <p:pic>
        <p:nvPicPr>
          <p:cNvPr id="3" name="Picture 2" descr="A herd of cattle in a field&#10;&#10;Description automatically generated with low confidence">
            <a:extLst>
              <a:ext uri="{FF2B5EF4-FFF2-40B4-BE49-F238E27FC236}">
                <a16:creationId xmlns:a16="http://schemas.microsoft.com/office/drawing/2014/main" id="{3D3ECFEF-C006-4836-CAA7-8372DECDD8B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030205" y="2230360"/>
            <a:ext cx="2957147" cy="2215661"/>
          </a:xfrm>
          <a:prstGeom prst="roundRect">
            <a:avLst>
              <a:gd name="adj" fmla="val 4167"/>
            </a:avLst>
          </a:prstGeom>
          <a:solidFill>
            <a:srgbClr val="FFFFFF"/>
          </a:solidFill>
          <a:ln w="9525" cap="sq">
            <a:solidFill>
              <a:schemeClr val="tx1"/>
            </a:solidFill>
            <a:miter lim="800000"/>
          </a:ln>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12323552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9BA48710-75A1-CAA7-CBC8-5E05E19E6F31}"/>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568098" y="1259646"/>
            <a:ext cx="8007804" cy="4456695"/>
          </a:xfrm>
        </p:spPr>
      </p:pic>
      <p:sp>
        <p:nvSpPr>
          <p:cNvPr id="2" name="TextBox 1">
            <a:extLst>
              <a:ext uri="{FF2B5EF4-FFF2-40B4-BE49-F238E27FC236}">
                <a16:creationId xmlns:a16="http://schemas.microsoft.com/office/drawing/2014/main" id="{FACDB526-1C67-9D15-87A1-CD206BA47A75}"/>
              </a:ext>
            </a:extLst>
          </p:cNvPr>
          <p:cNvSpPr txBox="1"/>
          <p:nvPr/>
        </p:nvSpPr>
        <p:spPr>
          <a:xfrm>
            <a:off x="7012573" y="1550423"/>
            <a:ext cx="1563329" cy="2377574"/>
          </a:xfrm>
          <a:prstGeom prst="rect">
            <a:avLst/>
          </a:prstGeom>
          <a:noFill/>
        </p:spPr>
        <p:txBody>
          <a:bodyPr wrap="square" rtlCol="0">
            <a:spAutoFit/>
          </a:bodyPr>
          <a:lstStyle/>
          <a:p>
            <a:r>
              <a:rPr lang="en-US" sz="1350" dirty="0"/>
              <a:t>This varies with Breed and Environmental Conditions.</a:t>
            </a:r>
          </a:p>
          <a:p>
            <a:endParaRPr lang="en-US" sz="1350" dirty="0"/>
          </a:p>
          <a:p>
            <a:r>
              <a:rPr lang="en-US" sz="1350" dirty="0"/>
              <a:t>Check your state Extension Service for values more suited to your location.</a:t>
            </a:r>
          </a:p>
        </p:txBody>
      </p:sp>
    </p:spTree>
    <p:extLst>
      <p:ext uri="{BB962C8B-B14F-4D97-AF65-F5344CB8AC3E}">
        <p14:creationId xmlns:p14="http://schemas.microsoft.com/office/powerpoint/2010/main" val="24721704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5BA1D-06AE-4EC0-BD13-4B63D3B1AE9C}"/>
              </a:ext>
            </a:extLst>
          </p:cNvPr>
          <p:cNvSpPr>
            <a:spLocks noGrp="1"/>
          </p:cNvSpPr>
          <p:nvPr>
            <p:ph type="title"/>
          </p:nvPr>
        </p:nvSpPr>
        <p:spPr/>
        <p:txBody>
          <a:bodyPr>
            <a:normAutofit/>
          </a:bodyPr>
          <a:lstStyle/>
          <a:p>
            <a:br>
              <a:rPr lang="en-US" sz="1800">
                <a:solidFill>
                  <a:srgbClr val="002060"/>
                </a:solidFill>
              </a:rPr>
            </a:br>
            <a:br>
              <a:rPr lang="en-US" sz="1800">
                <a:solidFill>
                  <a:srgbClr val="002060"/>
                </a:solidFill>
              </a:rPr>
            </a:br>
            <a:endParaRPr lang="en-US" sz="1800">
              <a:solidFill>
                <a:srgbClr val="002060"/>
              </a:solidFill>
            </a:endParaRPr>
          </a:p>
        </p:txBody>
      </p:sp>
      <p:sp>
        <p:nvSpPr>
          <p:cNvPr id="4" name="Content Placeholder 3">
            <a:extLst>
              <a:ext uri="{FF2B5EF4-FFF2-40B4-BE49-F238E27FC236}">
                <a16:creationId xmlns:a16="http://schemas.microsoft.com/office/drawing/2014/main" id="{380D1C6D-9673-48CE-BFD5-00D3DAC6E0C0}"/>
              </a:ext>
            </a:extLst>
          </p:cNvPr>
          <p:cNvSpPr>
            <a:spLocks noGrp="1"/>
          </p:cNvSpPr>
          <p:nvPr>
            <p:ph idx="1"/>
          </p:nvPr>
        </p:nvSpPr>
        <p:spPr>
          <a:xfrm>
            <a:off x="136813" y="2060607"/>
            <a:ext cx="6263987" cy="1297637"/>
          </a:xfrm>
        </p:spPr>
        <p:txBody>
          <a:bodyPr vert="horz" lIns="68580" tIns="34290" rIns="68580" bIns="34290" rtlCol="0" anchor="t">
            <a:noAutofit/>
          </a:bodyPr>
          <a:lstStyle/>
          <a:p>
            <a:pPr marL="0" indent="0">
              <a:lnSpc>
                <a:spcPct val="100000"/>
              </a:lnSpc>
              <a:spcBef>
                <a:spcPts val="0"/>
              </a:spcBef>
              <a:buNone/>
            </a:pPr>
            <a:r>
              <a:rPr lang="en-US" sz="1500" b="1" dirty="0"/>
              <a:t>TDN/1.05 = DOM</a:t>
            </a:r>
            <a:br>
              <a:rPr lang="en-US" sz="1500" dirty="0"/>
            </a:br>
            <a:br>
              <a:rPr lang="en-US" sz="1500" dirty="0"/>
            </a:br>
            <a:r>
              <a:rPr lang="en-US" sz="1500" dirty="0"/>
              <a:t>Divide DOM by CP to get a value that ranges from 0 to more than 8 or higher.</a:t>
            </a:r>
            <a:endParaRPr lang="en-US" sz="1500" dirty="0">
              <a:cs typeface="Calibri"/>
            </a:endParaRPr>
          </a:p>
          <a:p>
            <a:pPr marL="0" indent="0">
              <a:lnSpc>
                <a:spcPct val="70000"/>
              </a:lnSpc>
              <a:spcBef>
                <a:spcPts val="0"/>
              </a:spcBef>
              <a:buNone/>
            </a:pPr>
            <a:endParaRPr lang="en-US" sz="1500" dirty="0">
              <a:cs typeface="Calibri"/>
            </a:endParaRPr>
          </a:p>
          <a:p>
            <a:pPr marL="0" indent="0">
              <a:lnSpc>
                <a:spcPct val="70000"/>
              </a:lnSpc>
              <a:spcBef>
                <a:spcPts val="0"/>
              </a:spcBef>
              <a:buNone/>
            </a:pPr>
            <a:r>
              <a:rPr lang="en-US" sz="1500" dirty="0"/>
              <a:t>DOM/CP ratio is an indicator of rumen efficiency:</a:t>
            </a:r>
            <a:endParaRPr lang="en-US" sz="1500" dirty="0">
              <a:cs typeface="Calibri"/>
            </a:endParaRPr>
          </a:p>
          <a:p>
            <a:pPr marL="0" indent="0">
              <a:lnSpc>
                <a:spcPct val="70000"/>
              </a:lnSpc>
              <a:spcBef>
                <a:spcPts val="0"/>
              </a:spcBef>
              <a:buNone/>
            </a:pPr>
            <a:br>
              <a:rPr lang="en-US" sz="1500" dirty="0"/>
            </a:br>
            <a:endParaRPr lang="en-US" sz="1500" dirty="0">
              <a:cs typeface="Calibri"/>
            </a:endParaRPr>
          </a:p>
        </p:txBody>
      </p:sp>
      <p:sp>
        <p:nvSpPr>
          <p:cNvPr id="3" name="Title 1">
            <a:extLst>
              <a:ext uri="{FF2B5EF4-FFF2-40B4-BE49-F238E27FC236}">
                <a16:creationId xmlns:a16="http://schemas.microsoft.com/office/drawing/2014/main" id="{958AEE52-4E2F-CEF8-D6D7-40F98BCEAC79}"/>
              </a:ext>
            </a:extLst>
          </p:cNvPr>
          <p:cNvSpPr txBox="1">
            <a:spLocks/>
          </p:cNvSpPr>
          <p:nvPr/>
        </p:nvSpPr>
        <p:spPr>
          <a:xfrm>
            <a:off x="16511" y="1154288"/>
            <a:ext cx="7886700" cy="757238"/>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3600" kern="1200">
                <a:solidFill>
                  <a:schemeClr val="bg1"/>
                </a:solidFill>
                <a:latin typeface="+mj-lt"/>
                <a:ea typeface="+mj-ea"/>
                <a:cs typeface="+mj-cs"/>
              </a:defRPr>
            </a:lvl1pPr>
          </a:lstStyle>
          <a:p>
            <a:r>
              <a:rPr lang="en-US" sz="2400" b="1" dirty="0">
                <a:solidFill>
                  <a:schemeClr val="accent4"/>
                </a:solidFill>
              </a:rPr>
              <a:t>Impacts on animal health – diet quality – DOM/CP ratio</a:t>
            </a:r>
          </a:p>
        </p:txBody>
      </p:sp>
      <p:pic>
        <p:nvPicPr>
          <p:cNvPr id="5" name="Picture 4">
            <a:extLst>
              <a:ext uri="{FF2B5EF4-FFF2-40B4-BE49-F238E27FC236}">
                <a16:creationId xmlns:a16="http://schemas.microsoft.com/office/drawing/2014/main" id="{6D5F2BBF-18CD-18E6-BADF-18E9611B88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49585" y="1482072"/>
            <a:ext cx="2457602" cy="1840567"/>
          </a:xfrm>
          <a:prstGeom prst="rect">
            <a:avLst/>
          </a:prstGeom>
          <a:ln>
            <a:solidFill>
              <a:srgbClr val="000000"/>
            </a:solidFill>
          </a:ln>
        </p:spPr>
      </p:pic>
      <p:sp>
        <p:nvSpPr>
          <p:cNvPr id="6" name="TextBox 5">
            <a:extLst>
              <a:ext uri="{FF2B5EF4-FFF2-40B4-BE49-F238E27FC236}">
                <a16:creationId xmlns:a16="http://schemas.microsoft.com/office/drawing/2014/main" id="{6A8A00A8-73A0-E2B8-F2E7-264150586D25}"/>
              </a:ext>
            </a:extLst>
          </p:cNvPr>
          <p:cNvSpPr txBox="1"/>
          <p:nvPr/>
        </p:nvSpPr>
        <p:spPr>
          <a:xfrm>
            <a:off x="6549585" y="3322638"/>
            <a:ext cx="1697691" cy="2077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900" dirty="0">
                <a:cs typeface="Calibri"/>
              </a:rPr>
              <a:t>Marlon Winger - NRCS</a:t>
            </a:r>
          </a:p>
        </p:txBody>
      </p:sp>
      <p:sp>
        <p:nvSpPr>
          <p:cNvPr id="8" name="TextBox 7">
            <a:extLst>
              <a:ext uri="{FF2B5EF4-FFF2-40B4-BE49-F238E27FC236}">
                <a16:creationId xmlns:a16="http://schemas.microsoft.com/office/drawing/2014/main" id="{A493CFC6-4CE5-BD2B-4457-93349CDAFBA3}"/>
              </a:ext>
            </a:extLst>
          </p:cNvPr>
          <p:cNvSpPr txBox="1"/>
          <p:nvPr/>
        </p:nvSpPr>
        <p:spPr>
          <a:xfrm>
            <a:off x="493496" y="3426512"/>
            <a:ext cx="6711092" cy="2169825"/>
          </a:xfrm>
          <a:prstGeom prst="rect">
            <a:avLst/>
          </a:prstGeom>
          <a:noFill/>
        </p:spPr>
        <p:txBody>
          <a:bodyPr wrap="square">
            <a:spAutoFit/>
          </a:bodyPr>
          <a:lstStyle/>
          <a:p>
            <a:r>
              <a:rPr lang="en-US" sz="1350" b="1" dirty="0"/>
              <a:t>&lt;4 = </a:t>
            </a:r>
            <a:r>
              <a:rPr lang="en-US" sz="1350" dirty="0"/>
              <a:t>Too high of quality (protein too high resulting in BUN and MUN). Usually happens on very lush, cool season or early spring pastures. Manure consistency is very runny.</a:t>
            </a:r>
            <a:endParaRPr lang="en-US" sz="1350" dirty="0">
              <a:cs typeface="Calibri"/>
            </a:endParaRPr>
          </a:p>
          <a:p>
            <a:br>
              <a:rPr lang="en-US" sz="1350" dirty="0"/>
            </a:br>
            <a:r>
              <a:rPr lang="en-US" sz="1350" b="1" dirty="0"/>
              <a:t>4 – 7 = </a:t>
            </a:r>
            <a:r>
              <a:rPr lang="en-US" sz="1350" dirty="0"/>
              <a:t>Acceptable with 4 being the optimal (livestock will gain the most weight). Most warm season and native range grazing has a range of 5 to 6.</a:t>
            </a:r>
            <a:endParaRPr lang="en-US" sz="1350" dirty="0">
              <a:cs typeface="Calibri"/>
            </a:endParaRPr>
          </a:p>
          <a:p>
            <a:endParaRPr lang="en-US" sz="1350" dirty="0">
              <a:cs typeface="Calibri"/>
            </a:endParaRPr>
          </a:p>
          <a:p>
            <a:r>
              <a:rPr lang="en-US" sz="1350" b="1" dirty="0"/>
              <a:t>&gt;7 = </a:t>
            </a:r>
            <a:r>
              <a:rPr lang="en-US" sz="1350" dirty="0"/>
              <a:t>Too low of quality (protein is too low and energy is too high). Late summer or drought stressed forage, some stockpiled grasses, and very mature, dry grass. </a:t>
            </a:r>
            <a:endParaRPr lang="en-US" sz="1350" dirty="0">
              <a:cs typeface="Calibri"/>
            </a:endParaRPr>
          </a:p>
        </p:txBody>
      </p:sp>
    </p:spTree>
    <p:extLst>
      <p:ext uri="{BB962C8B-B14F-4D97-AF65-F5344CB8AC3E}">
        <p14:creationId xmlns:p14="http://schemas.microsoft.com/office/powerpoint/2010/main" val="29834550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498860971"/>
              </p:ext>
            </p:extLst>
          </p:nvPr>
        </p:nvGraphicFramePr>
        <p:xfrm>
          <a:off x="-1923375" y="7040990"/>
          <a:ext cx="4638366" cy="7978860"/>
        </p:xfrm>
        <a:graphic>
          <a:graphicData uri="http://schemas.openxmlformats.org/drawingml/2006/table">
            <a:tbl>
              <a:tblPr>
                <a:tableStyleId>{5C22544A-7EE6-4342-B048-85BDC9FD1C3A}</a:tableStyleId>
              </a:tblPr>
              <a:tblGrid>
                <a:gridCol w="2416008">
                  <a:extLst>
                    <a:ext uri="{9D8B030D-6E8A-4147-A177-3AD203B41FA5}">
                      <a16:colId xmlns:a16="http://schemas.microsoft.com/office/drawing/2014/main" val="20000"/>
                    </a:ext>
                  </a:extLst>
                </a:gridCol>
                <a:gridCol w="730996">
                  <a:extLst>
                    <a:ext uri="{9D8B030D-6E8A-4147-A177-3AD203B41FA5}">
                      <a16:colId xmlns:a16="http://schemas.microsoft.com/office/drawing/2014/main" val="20001"/>
                    </a:ext>
                  </a:extLst>
                </a:gridCol>
                <a:gridCol w="803249">
                  <a:extLst>
                    <a:ext uri="{9D8B030D-6E8A-4147-A177-3AD203B41FA5}">
                      <a16:colId xmlns:a16="http://schemas.microsoft.com/office/drawing/2014/main" val="20002"/>
                    </a:ext>
                  </a:extLst>
                </a:gridCol>
                <a:gridCol w="688113">
                  <a:extLst>
                    <a:ext uri="{9D8B030D-6E8A-4147-A177-3AD203B41FA5}">
                      <a16:colId xmlns:a16="http://schemas.microsoft.com/office/drawing/2014/main" val="20003"/>
                    </a:ext>
                  </a:extLst>
                </a:gridCol>
              </a:tblGrid>
              <a:tr h="324326">
                <a:tc>
                  <a:txBody>
                    <a:bodyPr/>
                    <a:lstStyle/>
                    <a:p>
                      <a:pPr algn="l" fontAlgn="b"/>
                      <a:r>
                        <a:rPr lang="en-US" sz="900" u="sng" strike="noStrike" dirty="0">
                          <a:effectLst/>
                        </a:rPr>
                        <a:t>Species</a:t>
                      </a:r>
                      <a:endParaRPr lang="en-US" sz="900" b="1" i="0" u="sng" strike="noStrike" dirty="0">
                        <a:solidFill>
                          <a:srgbClr val="000000"/>
                        </a:solidFill>
                        <a:effectLst/>
                        <a:latin typeface="Calibri" panose="020F0502020204030204" pitchFamily="34" charset="0"/>
                      </a:endParaRPr>
                    </a:p>
                  </a:txBody>
                  <a:tcPr marL="4286" marR="4286" marT="4286" marB="0" anchor="b"/>
                </a:tc>
                <a:tc>
                  <a:txBody>
                    <a:bodyPr/>
                    <a:lstStyle/>
                    <a:p>
                      <a:pPr algn="ctr" fontAlgn="b"/>
                      <a:r>
                        <a:rPr lang="en-US" sz="1100" u="sng" strike="noStrike">
                          <a:effectLst/>
                        </a:rPr>
                        <a:t>Crude Protein</a:t>
                      </a:r>
                      <a:endParaRPr lang="en-US" sz="1100" b="1" i="0" u="sng" strike="noStrike">
                        <a:solidFill>
                          <a:srgbClr val="000000"/>
                        </a:solidFill>
                        <a:effectLst/>
                        <a:latin typeface="Calibri" panose="020F0502020204030204" pitchFamily="34" charset="0"/>
                      </a:endParaRPr>
                    </a:p>
                  </a:txBody>
                  <a:tcPr marL="4286" marR="4286" marT="4286" marB="0" anchor="b"/>
                </a:tc>
                <a:tc>
                  <a:txBody>
                    <a:bodyPr/>
                    <a:lstStyle/>
                    <a:p>
                      <a:pPr algn="ctr" fontAlgn="b"/>
                      <a:r>
                        <a:rPr lang="en-US" sz="1100" u="sng" strike="noStrike">
                          <a:effectLst/>
                        </a:rPr>
                        <a:t>RFV</a:t>
                      </a:r>
                      <a:endParaRPr lang="en-US" sz="1100" b="1" i="0" u="sng" strike="noStrike">
                        <a:solidFill>
                          <a:srgbClr val="000000"/>
                        </a:solidFill>
                        <a:effectLst/>
                        <a:latin typeface="Calibri" panose="020F0502020204030204" pitchFamily="34" charset="0"/>
                      </a:endParaRPr>
                    </a:p>
                  </a:txBody>
                  <a:tcPr marL="4286" marR="4286" marT="4286" marB="0" anchor="b"/>
                </a:tc>
                <a:tc>
                  <a:txBody>
                    <a:bodyPr/>
                    <a:lstStyle/>
                    <a:p>
                      <a:pPr algn="ctr" fontAlgn="b"/>
                      <a:r>
                        <a:rPr lang="en-US" sz="1100" u="sng" strike="noStrike">
                          <a:effectLst/>
                        </a:rPr>
                        <a:t>TDN</a:t>
                      </a:r>
                      <a:endParaRPr lang="en-US" sz="1100" b="1" i="0" u="sng" strike="noStrike">
                        <a:solidFill>
                          <a:srgbClr val="000000"/>
                        </a:solidFill>
                        <a:effectLst/>
                        <a:latin typeface="Calibri" panose="020F0502020204030204" pitchFamily="34" charset="0"/>
                      </a:endParaRPr>
                    </a:p>
                  </a:txBody>
                  <a:tcPr marL="4286" marR="4286" marT="4286" marB="0" anchor="b"/>
                </a:tc>
                <a:extLst>
                  <a:ext uri="{0D108BD9-81ED-4DB2-BD59-A6C34878D82A}">
                    <a16:rowId xmlns:a16="http://schemas.microsoft.com/office/drawing/2014/main" val="10000"/>
                  </a:ext>
                </a:extLst>
              </a:tr>
              <a:tr h="461486">
                <a:tc>
                  <a:txBody>
                    <a:bodyPr/>
                    <a:lstStyle/>
                    <a:p>
                      <a:pPr algn="l" fontAlgn="b"/>
                      <a:r>
                        <a:rPr lang="en-US" sz="1500" u="none" strike="noStrike" dirty="0">
                          <a:effectLst/>
                        </a:rPr>
                        <a:t>Annual Ryegrass - Top/half</a:t>
                      </a:r>
                      <a:endParaRPr lang="en-US" sz="1500" b="0" i="0" u="none" strike="noStrike" dirty="0">
                        <a:solidFill>
                          <a:srgbClr val="000000"/>
                        </a:solidFill>
                        <a:effectLst/>
                        <a:latin typeface="Calibri" panose="020F0502020204030204" pitchFamily="34" charset="0"/>
                      </a:endParaRPr>
                    </a:p>
                  </a:txBody>
                  <a:tcPr marL="4286" marR="4286" marT="4286" marB="0" anchor="b">
                    <a:solidFill>
                      <a:srgbClr val="FFFF00"/>
                    </a:solidFill>
                  </a:tcPr>
                </a:tc>
                <a:tc>
                  <a:txBody>
                    <a:bodyPr/>
                    <a:lstStyle/>
                    <a:p>
                      <a:pPr algn="r" fontAlgn="b"/>
                      <a:r>
                        <a:rPr lang="en-US" sz="1500" u="none" strike="noStrike">
                          <a:effectLst/>
                        </a:rPr>
                        <a:t>15.67%</a:t>
                      </a:r>
                      <a:endParaRPr lang="en-US" sz="1500" b="0" i="0" u="none" strike="noStrike">
                        <a:solidFill>
                          <a:srgbClr val="000000"/>
                        </a:solidFill>
                        <a:effectLst/>
                        <a:latin typeface="Calibri" panose="020F0502020204030204" pitchFamily="34" charset="0"/>
                      </a:endParaRPr>
                    </a:p>
                  </a:txBody>
                  <a:tcPr marL="4286" marR="4286" marT="4286" marB="0" anchor="b">
                    <a:solidFill>
                      <a:srgbClr val="FFFF00"/>
                    </a:solidFill>
                  </a:tcPr>
                </a:tc>
                <a:tc>
                  <a:txBody>
                    <a:bodyPr/>
                    <a:lstStyle/>
                    <a:p>
                      <a:pPr algn="r" fontAlgn="b"/>
                      <a:r>
                        <a:rPr lang="en-US" sz="1400" u="none" strike="noStrike">
                          <a:effectLst/>
                        </a:rPr>
                        <a:t>110.81 </a:t>
                      </a:r>
                      <a:endParaRPr lang="en-US" sz="1400" b="0" i="0" u="none" strike="noStrike">
                        <a:solidFill>
                          <a:srgbClr val="000000"/>
                        </a:solidFill>
                        <a:effectLst/>
                        <a:latin typeface="Calibri" panose="020F0502020204030204" pitchFamily="34" charset="0"/>
                      </a:endParaRPr>
                    </a:p>
                  </a:txBody>
                  <a:tcPr marL="4286" marR="4286" marT="4286" marB="0" anchor="b">
                    <a:solidFill>
                      <a:srgbClr val="FFFF00"/>
                    </a:solidFill>
                  </a:tcPr>
                </a:tc>
                <a:tc>
                  <a:txBody>
                    <a:bodyPr/>
                    <a:lstStyle/>
                    <a:p>
                      <a:pPr algn="r" fontAlgn="b"/>
                      <a:r>
                        <a:rPr lang="en-US" sz="1400" u="none" strike="noStrike">
                          <a:effectLst/>
                        </a:rPr>
                        <a:t>61.88%</a:t>
                      </a:r>
                      <a:endParaRPr lang="en-US" sz="1400" b="0" i="0" u="none" strike="noStrike">
                        <a:solidFill>
                          <a:srgbClr val="000000"/>
                        </a:solidFill>
                        <a:effectLst/>
                        <a:latin typeface="Calibri" panose="020F0502020204030204" pitchFamily="34" charset="0"/>
                      </a:endParaRPr>
                    </a:p>
                  </a:txBody>
                  <a:tcPr marL="4286" marR="4286" marT="4286" marB="0" anchor="b">
                    <a:solidFill>
                      <a:srgbClr val="FFFF00"/>
                    </a:solidFill>
                  </a:tcPr>
                </a:tc>
                <a:extLst>
                  <a:ext uri="{0D108BD9-81ED-4DB2-BD59-A6C34878D82A}">
                    <a16:rowId xmlns:a16="http://schemas.microsoft.com/office/drawing/2014/main" val="10001"/>
                  </a:ext>
                </a:extLst>
              </a:tr>
              <a:tr h="461486">
                <a:tc>
                  <a:txBody>
                    <a:bodyPr/>
                    <a:lstStyle/>
                    <a:p>
                      <a:pPr algn="l" fontAlgn="b"/>
                      <a:r>
                        <a:rPr lang="en-US" sz="1500" u="none" strike="noStrike">
                          <a:effectLst/>
                        </a:rPr>
                        <a:t>Annual Ryegrass - Bottom/half</a:t>
                      </a:r>
                      <a:endParaRPr lang="en-US" sz="15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500" u="none" strike="noStrike">
                          <a:effectLst/>
                        </a:rPr>
                        <a:t>8.02%</a:t>
                      </a:r>
                      <a:endParaRPr lang="en-US" sz="15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400" u="none" strike="noStrike">
                          <a:effectLst/>
                        </a:rPr>
                        <a:t>109.05 </a:t>
                      </a:r>
                      <a:endParaRPr lang="en-US" sz="14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400" u="none" strike="noStrike">
                          <a:effectLst/>
                        </a:rPr>
                        <a:t>60.12%</a:t>
                      </a:r>
                      <a:endParaRPr lang="en-US" sz="1400" b="0" i="0" u="none" strike="noStrike">
                        <a:solidFill>
                          <a:srgbClr val="000000"/>
                        </a:solidFill>
                        <a:effectLst/>
                        <a:latin typeface="Calibri" panose="020F0502020204030204" pitchFamily="34" charset="0"/>
                      </a:endParaRPr>
                    </a:p>
                  </a:txBody>
                  <a:tcPr marL="4286" marR="4286" marT="4286" marB="0" anchor="b"/>
                </a:tc>
                <a:extLst>
                  <a:ext uri="{0D108BD9-81ED-4DB2-BD59-A6C34878D82A}">
                    <a16:rowId xmlns:a16="http://schemas.microsoft.com/office/drawing/2014/main" val="10002"/>
                  </a:ext>
                </a:extLst>
              </a:tr>
              <a:tr h="421285">
                <a:tc>
                  <a:txBody>
                    <a:bodyPr/>
                    <a:lstStyle/>
                    <a:p>
                      <a:pPr algn="l" fontAlgn="b"/>
                      <a:r>
                        <a:rPr lang="en-US" sz="1500" u="none" strike="noStrike">
                          <a:effectLst/>
                        </a:rPr>
                        <a:t>Cowpea - Top/half</a:t>
                      </a:r>
                      <a:endParaRPr lang="en-US" sz="15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500" u="none" strike="noStrike">
                          <a:effectLst/>
                        </a:rPr>
                        <a:t>14.79%</a:t>
                      </a:r>
                      <a:endParaRPr lang="en-US" sz="15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400" u="none" strike="noStrike">
                          <a:effectLst/>
                        </a:rPr>
                        <a:t>218.90 </a:t>
                      </a:r>
                      <a:endParaRPr lang="en-US" sz="14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400" u="none" strike="noStrike">
                          <a:effectLst/>
                        </a:rPr>
                        <a:t>69.38%</a:t>
                      </a:r>
                      <a:endParaRPr lang="en-US" sz="1400" b="0" i="0" u="none" strike="noStrike">
                        <a:solidFill>
                          <a:srgbClr val="000000"/>
                        </a:solidFill>
                        <a:effectLst/>
                        <a:latin typeface="Calibri" panose="020F0502020204030204" pitchFamily="34" charset="0"/>
                      </a:endParaRPr>
                    </a:p>
                  </a:txBody>
                  <a:tcPr marL="4286" marR="4286" marT="4286" marB="0" anchor="b"/>
                </a:tc>
                <a:extLst>
                  <a:ext uri="{0D108BD9-81ED-4DB2-BD59-A6C34878D82A}">
                    <a16:rowId xmlns:a16="http://schemas.microsoft.com/office/drawing/2014/main" val="10003"/>
                  </a:ext>
                </a:extLst>
              </a:tr>
              <a:tr h="421285">
                <a:tc>
                  <a:txBody>
                    <a:bodyPr/>
                    <a:lstStyle/>
                    <a:p>
                      <a:pPr algn="l" fontAlgn="b"/>
                      <a:r>
                        <a:rPr lang="en-US" sz="1500" u="none" strike="noStrike">
                          <a:effectLst/>
                        </a:rPr>
                        <a:t>Cowpea -Bottom/half</a:t>
                      </a:r>
                      <a:endParaRPr lang="en-US" sz="15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500" u="none" strike="noStrike">
                          <a:effectLst/>
                        </a:rPr>
                        <a:t>4.35%</a:t>
                      </a:r>
                      <a:endParaRPr lang="en-US" sz="15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400" u="none" strike="noStrike">
                          <a:effectLst/>
                        </a:rPr>
                        <a:t>103.72 </a:t>
                      </a:r>
                      <a:endParaRPr lang="en-US" sz="14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400" u="none" strike="noStrike">
                          <a:effectLst/>
                        </a:rPr>
                        <a:t>58.94%</a:t>
                      </a:r>
                      <a:endParaRPr lang="en-US" sz="1400" b="0" i="0" u="none" strike="noStrike">
                        <a:solidFill>
                          <a:srgbClr val="000000"/>
                        </a:solidFill>
                        <a:effectLst/>
                        <a:latin typeface="Calibri" panose="020F0502020204030204" pitchFamily="34" charset="0"/>
                      </a:endParaRPr>
                    </a:p>
                  </a:txBody>
                  <a:tcPr marL="4286" marR="4286" marT="4286" marB="0" anchor="b"/>
                </a:tc>
                <a:extLst>
                  <a:ext uri="{0D108BD9-81ED-4DB2-BD59-A6C34878D82A}">
                    <a16:rowId xmlns:a16="http://schemas.microsoft.com/office/drawing/2014/main" val="10004"/>
                  </a:ext>
                </a:extLst>
              </a:tr>
              <a:tr h="421285">
                <a:tc>
                  <a:txBody>
                    <a:bodyPr/>
                    <a:lstStyle/>
                    <a:p>
                      <a:pPr algn="l" fontAlgn="b"/>
                      <a:r>
                        <a:rPr lang="en-US" sz="1500" u="none" strike="noStrike">
                          <a:effectLst/>
                        </a:rPr>
                        <a:t>Hairy Vetch - Top/half</a:t>
                      </a:r>
                      <a:endParaRPr lang="en-US" sz="1500" b="0" i="0" u="none" strike="noStrike">
                        <a:solidFill>
                          <a:srgbClr val="000000"/>
                        </a:solidFill>
                        <a:effectLst/>
                        <a:latin typeface="Calibri" panose="020F0502020204030204" pitchFamily="34" charset="0"/>
                      </a:endParaRPr>
                    </a:p>
                  </a:txBody>
                  <a:tcPr marL="4286" marR="4286" marT="4286" marB="0" anchor="b">
                    <a:solidFill>
                      <a:srgbClr val="FFFF00"/>
                    </a:solidFill>
                  </a:tcPr>
                </a:tc>
                <a:tc>
                  <a:txBody>
                    <a:bodyPr/>
                    <a:lstStyle/>
                    <a:p>
                      <a:pPr algn="r" fontAlgn="b"/>
                      <a:r>
                        <a:rPr lang="en-US" sz="1500" u="none" strike="noStrike">
                          <a:effectLst/>
                        </a:rPr>
                        <a:t>14.75%</a:t>
                      </a:r>
                      <a:endParaRPr lang="en-US" sz="1500" b="0" i="0" u="none" strike="noStrike">
                        <a:solidFill>
                          <a:srgbClr val="000000"/>
                        </a:solidFill>
                        <a:effectLst/>
                        <a:latin typeface="Calibri" panose="020F0502020204030204" pitchFamily="34" charset="0"/>
                      </a:endParaRPr>
                    </a:p>
                  </a:txBody>
                  <a:tcPr marL="4286" marR="4286" marT="4286" marB="0" anchor="b">
                    <a:solidFill>
                      <a:srgbClr val="FFFF00"/>
                    </a:solidFill>
                  </a:tcPr>
                </a:tc>
                <a:tc>
                  <a:txBody>
                    <a:bodyPr/>
                    <a:lstStyle/>
                    <a:p>
                      <a:pPr algn="r" fontAlgn="b"/>
                      <a:r>
                        <a:rPr lang="en-US" sz="1400" u="none" strike="noStrike">
                          <a:effectLst/>
                        </a:rPr>
                        <a:t>126.74 </a:t>
                      </a:r>
                      <a:endParaRPr lang="en-US" sz="1400" b="0" i="0" u="none" strike="noStrike">
                        <a:solidFill>
                          <a:srgbClr val="000000"/>
                        </a:solidFill>
                        <a:effectLst/>
                        <a:latin typeface="Calibri" panose="020F0502020204030204" pitchFamily="34" charset="0"/>
                      </a:endParaRPr>
                    </a:p>
                  </a:txBody>
                  <a:tcPr marL="4286" marR="4286" marT="4286" marB="0" anchor="b">
                    <a:solidFill>
                      <a:srgbClr val="FFFF00"/>
                    </a:solidFill>
                  </a:tcPr>
                </a:tc>
                <a:tc>
                  <a:txBody>
                    <a:bodyPr/>
                    <a:lstStyle/>
                    <a:p>
                      <a:pPr algn="r" fontAlgn="b"/>
                      <a:r>
                        <a:rPr lang="en-US" sz="1400" u="none" strike="noStrike">
                          <a:effectLst/>
                        </a:rPr>
                        <a:t>60.78%</a:t>
                      </a:r>
                      <a:endParaRPr lang="en-US" sz="1400" b="0" i="0" u="none" strike="noStrike">
                        <a:solidFill>
                          <a:srgbClr val="000000"/>
                        </a:solidFill>
                        <a:effectLst/>
                        <a:latin typeface="Calibri" panose="020F0502020204030204" pitchFamily="34" charset="0"/>
                      </a:endParaRPr>
                    </a:p>
                  </a:txBody>
                  <a:tcPr marL="4286" marR="4286" marT="4286" marB="0" anchor="b">
                    <a:solidFill>
                      <a:srgbClr val="FFFF00"/>
                    </a:solidFill>
                  </a:tcPr>
                </a:tc>
                <a:extLst>
                  <a:ext uri="{0D108BD9-81ED-4DB2-BD59-A6C34878D82A}">
                    <a16:rowId xmlns:a16="http://schemas.microsoft.com/office/drawing/2014/main" val="10005"/>
                  </a:ext>
                </a:extLst>
              </a:tr>
              <a:tr h="461486">
                <a:tc>
                  <a:txBody>
                    <a:bodyPr/>
                    <a:lstStyle/>
                    <a:p>
                      <a:pPr algn="l" fontAlgn="b"/>
                      <a:r>
                        <a:rPr lang="en-US" sz="1500" u="none" strike="noStrike">
                          <a:effectLst/>
                        </a:rPr>
                        <a:t>Hairy Vetch - Bottom/half</a:t>
                      </a:r>
                      <a:endParaRPr lang="en-US" sz="15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500" u="none" strike="noStrike">
                          <a:effectLst/>
                        </a:rPr>
                        <a:t>6.07%</a:t>
                      </a:r>
                      <a:endParaRPr lang="en-US" sz="15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400" u="none" strike="noStrike">
                          <a:effectLst/>
                        </a:rPr>
                        <a:t>85.59 </a:t>
                      </a:r>
                      <a:endParaRPr lang="en-US" sz="14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400" u="none" strike="noStrike">
                          <a:effectLst/>
                        </a:rPr>
                        <a:t>52.08%</a:t>
                      </a:r>
                      <a:endParaRPr lang="en-US" sz="1400" b="0" i="0" u="none" strike="noStrike">
                        <a:solidFill>
                          <a:srgbClr val="000000"/>
                        </a:solidFill>
                        <a:effectLst/>
                        <a:latin typeface="Calibri" panose="020F0502020204030204" pitchFamily="34" charset="0"/>
                      </a:endParaRPr>
                    </a:p>
                  </a:txBody>
                  <a:tcPr marL="4286" marR="4286" marT="4286" marB="0" anchor="b"/>
                </a:tc>
                <a:extLst>
                  <a:ext uri="{0D108BD9-81ED-4DB2-BD59-A6C34878D82A}">
                    <a16:rowId xmlns:a16="http://schemas.microsoft.com/office/drawing/2014/main" val="10006"/>
                  </a:ext>
                </a:extLst>
              </a:tr>
              <a:tr h="306464">
                <a:tc>
                  <a:txBody>
                    <a:bodyPr/>
                    <a:lstStyle/>
                    <a:p>
                      <a:pPr algn="l" fontAlgn="b"/>
                      <a:r>
                        <a:rPr lang="en-US" sz="1500" u="none" strike="noStrike">
                          <a:effectLst/>
                        </a:rPr>
                        <a:t>Pearl Millet - Top/half</a:t>
                      </a:r>
                      <a:endParaRPr lang="en-US" sz="1500" b="0" i="0" u="none" strike="noStrike">
                        <a:solidFill>
                          <a:srgbClr val="000000"/>
                        </a:solidFill>
                        <a:effectLst/>
                        <a:latin typeface="Calibri" panose="020F0502020204030204" pitchFamily="34" charset="0"/>
                      </a:endParaRPr>
                    </a:p>
                  </a:txBody>
                  <a:tcPr marL="4286" marR="4286" marT="4286" marB="0" anchor="b">
                    <a:solidFill>
                      <a:srgbClr val="FFFF00"/>
                    </a:solidFill>
                  </a:tcPr>
                </a:tc>
                <a:tc>
                  <a:txBody>
                    <a:bodyPr/>
                    <a:lstStyle/>
                    <a:p>
                      <a:pPr algn="r" fontAlgn="b"/>
                      <a:r>
                        <a:rPr lang="en-US" sz="1500" u="none" strike="noStrike">
                          <a:effectLst/>
                        </a:rPr>
                        <a:t>9.77%</a:t>
                      </a:r>
                      <a:endParaRPr lang="en-US" sz="1500" b="0" i="0" u="none" strike="noStrike">
                        <a:solidFill>
                          <a:srgbClr val="000000"/>
                        </a:solidFill>
                        <a:effectLst/>
                        <a:latin typeface="Calibri" panose="020F0502020204030204" pitchFamily="34" charset="0"/>
                      </a:endParaRPr>
                    </a:p>
                  </a:txBody>
                  <a:tcPr marL="4286" marR="4286" marT="4286" marB="0" anchor="b">
                    <a:solidFill>
                      <a:srgbClr val="FFFF00"/>
                    </a:solidFill>
                  </a:tcPr>
                </a:tc>
                <a:tc>
                  <a:txBody>
                    <a:bodyPr/>
                    <a:lstStyle/>
                    <a:p>
                      <a:pPr algn="r" fontAlgn="b"/>
                      <a:r>
                        <a:rPr lang="en-US" sz="1400" u="none" strike="noStrike">
                          <a:effectLst/>
                        </a:rPr>
                        <a:t>83.95 </a:t>
                      </a:r>
                      <a:endParaRPr lang="en-US" sz="1400" b="0" i="0" u="none" strike="noStrike">
                        <a:solidFill>
                          <a:srgbClr val="000000"/>
                        </a:solidFill>
                        <a:effectLst/>
                        <a:latin typeface="Calibri" panose="020F0502020204030204" pitchFamily="34" charset="0"/>
                      </a:endParaRPr>
                    </a:p>
                  </a:txBody>
                  <a:tcPr marL="4286" marR="4286" marT="4286" marB="0" anchor="b">
                    <a:solidFill>
                      <a:srgbClr val="FFFF00"/>
                    </a:solidFill>
                  </a:tcPr>
                </a:tc>
                <a:tc>
                  <a:txBody>
                    <a:bodyPr/>
                    <a:lstStyle/>
                    <a:p>
                      <a:pPr algn="r" fontAlgn="b"/>
                      <a:r>
                        <a:rPr lang="en-US" sz="1400" u="none" strike="noStrike">
                          <a:effectLst/>
                        </a:rPr>
                        <a:t>59.18%</a:t>
                      </a:r>
                      <a:endParaRPr lang="en-US" sz="1400" b="0" i="0" u="none" strike="noStrike">
                        <a:solidFill>
                          <a:srgbClr val="000000"/>
                        </a:solidFill>
                        <a:effectLst/>
                        <a:latin typeface="Calibri" panose="020F0502020204030204" pitchFamily="34" charset="0"/>
                      </a:endParaRPr>
                    </a:p>
                  </a:txBody>
                  <a:tcPr marL="4286" marR="4286" marT="4286" marB="0" anchor="b">
                    <a:solidFill>
                      <a:srgbClr val="FFFF00"/>
                    </a:solidFill>
                  </a:tcPr>
                </a:tc>
                <a:extLst>
                  <a:ext uri="{0D108BD9-81ED-4DB2-BD59-A6C34878D82A}">
                    <a16:rowId xmlns:a16="http://schemas.microsoft.com/office/drawing/2014/main" val="10007"/>
                  </a:ext>
                </a:extLst>
              </a:tr>
              <a:tr h="421285">
                <a:tc>
                  <a:txBody>
                    <a:bodyPr/>
                    <a:lstStyle/>
                    <a:p>
                      <a:pPr algn="l" fontAlgn="b"/>
                      <a:r>
                        <a:rPr lang="en-US" sz="1500" u="none" strike="noStrike">
                          <a:effectLst/>
                        </a:rPr>
                        <a:t>Pearl Millet - Bottom/half</a:t>
                      </a:r>
                      <a:endParaRPr lang="en-US" sz="15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500" u="none" strike="noStrike">
                          <a:effectLst/>
                        </a:rPr>
                        <a:t>1.77%</a:t>
                      </a:r>
                      <a:endParaRPr lang="en-US" sz="15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400" u="none" strike="noStrike">
                          <a:effectLst/>
                        </a:rPr>
                        <a:t>86.91 </a:t>
                      </a:r>
                      <a:endParaRPr lang="en-US" sz="14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400" u="none" strike="noStrike" dirty="0">
                          <a:effectLst/>
                        </a:rPr>
                        <a:t>57.79%</a:t>
                      </a:r>
                      <a:endParaRPr lang="en-US" sz="1400" b="0" i="0" u="none" strike="noStrike" dirty="0">
                        <a:solidFill>
                          <a:srgbClr val="000000"/>
                        </a:solidFill>
                        <a:effectLst/>
                        <a:latin typeface="Calibri" panose="020F0502020204030204" pitchFamily="34" charset="0"/>
                      </a:endParaRPr>
                    </a:p>
                  </a:txBody>
                  <a:tcPr marL="4286" marR="4286" marT="4286" marB="0" anchor="b"/>
                </a:tc>
                <a:extLst>
                  <a:ext uri="{0D108BD9-81ED-4DB2-BD59-A6C34878D82A}">
                    <a16:rowId xmlns:a16="http://schemas.microsoft.com/office/drawing/2014/main" val="10008"/>
                  </a:ext>
                </a:extLst>
              </a:tr>
              <a:tr h="421285">
                <a:tc>
                  <a:txBody>
                    <a:bodyPr/>
                    <a:lstStyle/>
                    <a:p>
                      <a:pPr algn="l" fontAlgn="b"/>
                      <a:r>
                        <a:rPr lang="en-US" sz="1500" u="none" strike="noStrike">
                          <a:effectLst/>
                        </a:rPr>
                        <a:t>Radish - Top/half</a:t>
                      </a:r>
                      <a:endParaRPr lang="en-US" sz="15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500" u="none" strike="noStrike">
                          <a:effectLst/>
                        </a:rPr>
                        <a:t>10.74%</a:t>
                      </a:r>
                      <a:endParaRPr lang="en-US" sz="15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400" u="none" strike="noStrike">
                          <a:effectLst/>
                        </a:rPr>
                        <a:t>105.20 </a:t>
                      </a:r>
                      <a:endParaRPr lang="en-US" sz="14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400" u="none" strike="noStrike" dirty="0">
                          <a:effectLst/>
                        </a:rPr>
                        <a:t>56.08%</a:t>
                      </a:r>
                      <a:endParaRPr lang="en-US" sz="1400" b="0" i="0" u="none" strike="noStrike" dirty="0">
                        <a:solidFill>
                          <a:srgbClr val="000000"/>
                        </a:solidFill>
                        <a:effectLst/>
                        <a:latin typeface="Calibri" panose="020F0502020204030204" pitchFamily="34" charset="0"/>
                      </a:endParaRPr>
                    </a:p>
                  </a:txBody>
                  <a:tcPr marL="4286" marR="4286" marT="4286" marB="0" anchor="b"/>
                </a:tc>
                <a:extLst>
                  <a:ext uri="{0D108BD9-81ED-4DB2-BD59-A6C34878D82A}">
                    <a16:rowId xmlns:a16="http://schemas.microsoft.com/office/drawing/2014/main" val="10009"/>
                  </a:ext>
                </a:extLst>
              </a:tr>
              <a:tr h="379547">
                <a:tc>
                  <a:txBody>
                    <a:bodyPr/>
                    <a:lstStyle/>
                    <a:p>
                      <a:pPr algn="l" fontAlgn="b"/>
                      <a:r>
                        <a:rPr lang="en-US" sz="1500" u="none" strike="noStrike">
                          <a:effectLst/>
                        </a:rPr>
                        <a:t>Radish - Bottom/half</a:t>
                      </a:r>
                      <a:endParaRPr lang="en-US" sz="15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500" u="none" strike="noStrike">
                          <a:effectLst/>
                        </a:rPr>
                        <a:t>6.54%</a:t>
                      </a:r>
                      <a:endParaRPr lang="en-US" sz="15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400" u="none" strike="noStrike">
                          <a:effectLst/>
                        </a:rPr>
                        <a:t>75.30 </a:t>
                      </a:r>
                      <a:endParaRPr lang="en-US" sz="14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400" u="none" strike="noStrike">
                          <a:effectLst/>
                        </a:rPr>
                        <a:t>48.09%</a:t>
                      </a:r>
                      <a:endParaRPr lang="en-US" sz="1400" b="0" i="0" u="none" strike="noStrike">
                        <a:solidFill>
                          <a:srgbClr val="000000"/>
                        </a:solidFill>
                        <a:effectLst/>
                        <a:latin typeface="Calibri" panose="020F0502020204030204" pitchFamily="34" charset="0"/>
                      </a:endParaRPr>
                    </a:p>
                  </a:txBody>
                  <a:tcPr marL="4286" marR="4286" marT="4286" marB="0" anchor="b"/>
                </a:tc>
                <a:extLst>
                  <a:ext uri="{0D108BD9-81ED-4DB2-BD59-A6C34878D82A}">
                    <a16:rowId xmlns:a16="http://schemas.microsoft.com/office/drawing/2014/main" val="10010"/>
                  </a:ext>
                </a:extLst>
              </a:tr>
              <a:tr h="421285">
                <a:tc>
                  <a:txBody>
                    <a:bodyPr/>
                    <a:lstStyle/>
                    <a:p>
                      <a:pPr algn="l" fontAlgn="b"/>
                      <a:r>
                        <a:rPr lang="en-US" sz="1500" u="none" strike="noStrike">
                          <a:effectLst/>
                        </a:rPr>
                        <a:t>Soybean - Top/half</a:t>
                      </a:r>
                      <a:endParaRPr lang="en-US" sz="15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500" u="none" strike="noStrike">
                          <a:effectLst/>
                        </a:rPr>
                        <a:t>17.90%</a:t>
                      </a:r>
                      <a:endParaRPr lang="en-US" sz="15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400" u="none" strike="noStrike">
                          <a:effectLst/>
                        </a:rPr>
                        <a:t>190.15 </a:t>
                      </a:r>
                      <a:endParaRPr lang="en-US" sz="14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400" u="none" strike="noStrike">
                          <a:effectLst/>
                        </a:rPr>
                        <a:t>67.95%</a:t>
                      </a:r>
                      <a:endParaRPr lang="en-US" sz="1400" b="0" i="0" u="none" strike="noStrike">
                        <a:solidFill>
                          <a:srgbClr val="000000"/>
                        </a:solidFill>
                        <a:effectLst/>
                        <a:latin typeface="Calibri" panose="020F0502020204030204" pitchFamily="34" charset="0"/>
                      </a:endParaRPr>
                    </a:p>
                  </a:txBody>
                  <a:tcPr marL="4286" marR="4286" marT="4286" marB="0" anchor="b"/>
                </a:tc>
                <a:extLst>
                  <a:ext uri="{0D108BD9-81ED-4DB2-BD59-A6C34878D82A}">
                    <a16:rowId xmlns:a16="http://schemas.microsoft.com/office/drawing/2014/main" val="10011"/>
                  </a:ext>
                </a:extLst>
              </a:tr>
              <a:tr h="421285">
                <a:tc>
                  <a:txBody>
                    <a:bodyPr/>
                    <a:lstStyle/>
                    <a:p>
                      <a:pPr algn="l" fontAlgn="b"/>
                      <a:r>
                        <a:rPr lang="en-US" sz="1500" u="none" strike="noStrike">
                          <a:effectLst/>
                        </a:rPr>
                        <a:t>Soybean - Bottom/half</a:t>
                      </a:r>
                      <a:endParaRPr lang="en-US" sz="15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500" u="none" strike="noStrike">
                          <a:effectLst/>
                        </a:rPr>
                        <a:t>11.76%</a:t>
                      </a:r>
                      <a:endParaRPr lang="en-US" sz="15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400" u="none" strike="noStrike">
                          <a:effectLst/>
                        </a:rPr>
                        <a:t>114.08 </a:t>
                      </a:r>
                      <a:endParaRPr lang="en-US" sz="14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400" u="none" strike="noStrike">
                          <a:effectLst/>
                        </a:rPr>
                        <a:t>59.10%</a:t>
                      </a:r>
                      <a:endParaRPr lang="en-US" sz="1400" b="0" i="0" u="none" strike="noStrike">
                        <a:solidFill>
                          <a:srgbClr val="000000"/>
                        </a:solidFill>
                        <a:effectLst/>
                        <a:latin typeface="Calibri" panose="020F0502020204030204" pitchFamily="34" charset="0"/>
                      </a:endParaRPr>
                    </a:p>
                  </a:txBody>
                  <a:tcPr marL="4286" marR="4286" marT="4286" marB="0" anchor="b"/>
                </a:tc>
                <a:extLst>
                  <a:ext uri="{0D108BD9-81ED-4DB2-BD59-A6C34878D82A}">
                    <a16:rowId xmlns:a16="http://schemas.microsoft.com/office/drawing/2014/main" val="10012"/>
                  </a:ext>
                </a:extLst>
              </a:tr>
              <a:tr h="282056">
                <a:tc>
                  <a:txBody>
                    <a:bodyPr/>
                    <a:lstStyle/>
                    <a:p>
                      <a:pPr algn="l" fontAlgn="b"/>
                      <a:r>
                        <a:rPr lang="en-US" sz="1500" u="none" strike="noStrike">
                          <a:effectLst/>
                        </a:rPr>
                        <a:t>Sudan - Top/half</a:t>
                      </a:r>
                      <a:endParaRPr lang="en-US" sz="1500" b="0" i="0" u="none" strike="noStrike">
                        <a:solidFill>
                          <a:srgbClr val="000000"/>
                        </a:solidFill>
                        <a:effectLst/>
                        <a:latin typeface="Calibri" panose="020F0502020204030204" pitchFamily="34" charset="0"/>
                      </a:endParaRPr>
                    </a:p>
                  </a:txBody>
                  <a:tcPr marL="4286" marR="4286" marT="4286" marB="0" anchor="b">
                    <a:solidFill>
                      <a:srgbClr val="FFFF00"/>
                    </a:solidFill>
                  </a:tcPr>
                </a:tc>
                <a:tc>
                  <a:txBody>
                    <a:bodyPr/>
                    <a:lstStyle/>
                    <a:p>
                      <a:pPr algn="r" fontAlgn="b"/>
                      <a:r>
                        <a:rPr lang="en-US" sz="1500" u="none" strike="noStrike">
                          <a:effectLst/>
                        </a:rPr>
                        <a:t>7.83%</a:t>
                      </a:r>
                      <a:endParaRPr lang="en-US" sz="1500" b="0" i="0" u="none" strike="noStrike">
                        <a:solidFill>
                          <a:srgbClr val="000000"/>
                        </a:solidFill>
                        <a:effectLst/>
                        <a:latin typeface="Calibri" panose="020F0502020204030204" pitchFamily="34" charset="0"/>
                      </a:endParaRPr>
                    </a:p>
                  </a:txBody>
                  <a:tcPr marL="4286" marR="4286" marT="4286" marB="0" anchor="b">
                    <a:solidFill>
                      <a:srgbClr val="FFFF00"/>
                    </a:solidFill>
                  </a:tcPr>
                </a:tc>
                <a:tc>
                  <a:txBody>
                    <a:bodyPr/>
                    <a:lstStyle/>
                    <a:p>
                      <a:pPr algn="r" fontAlgn="b"/>
                      <a:r>
                        <a:rPr lang="en-US" sz="1400" u="none" strike="noStrike">
                          <a:effectLst/>
                        </a:rPr>
                        <a:t>83.93 </a:t>
                      </a:r>
                      <a:endParaRPr lang="en-US" sz="1400" b="0" i="0" u="none" strike="noStrike">
                        <a:solidFill>
                          <a:srgbClr val="000000"/>
                        </a:solidFill>
                        <a:effectLst/>
                        <a:latin typeface="Calibri" panose="020F0502020204030204" pitchFamily="34" charset="0"/>
                      </a:endParaRPr>
                    </a:p>
                  </a:txBody>
                  <a:tcPr marL="4286" marR="4286" marT="4286" marB="0" anchor="b">
                    <a:solidFill>
                      <a:srgbClr val="FFFF00"/>
                    </a:solidFill>
                  </a:tcPr>
                </a:tc>
                <a:tc>
                  <a:txBody>
                    <a:bodyPr/>
                    <a:lstStyle/>
                    <a:p>
                      <a:pPr algn="r" fontAlgn="b"/>
                      <a:r>
                        <a:rPr lang="en-US" sz="1400" u="none" strike="noStrike">
                          <a:effectLst/>
                        </a:rPr>
                        <a:t>58.21%</a:t>
                      </a:r>
                      <a:endParaRPr lang="en-US" sz="1400" b="0" i="0" u="none" strike="noStrike">
                        <a:solidFill>
                          <a:srgbClr val="000000"/>
                        </a:solidFill>
                        <a:effectLst/>
                        <a:latin typeface="Calibri" panose="020F0502020204030204" pitchFamily="34" charset="0"/>
                      </a:endParaRPr>
                    </a:p>
                  </a:txBody>
                  <a:tcPr marL="4286" marR="4286" marT="4286" marB="0" anchor="b">
                    <a:solidFill>
                      <a:srgbClr val="FFFF00"/>
                    </a:solidFill>
                  </a:tcPr>
                </a:tc>
                <a:extLst>
                  <a:ext uri="{0D108BD9-81ED-4DB2-BD59-A6C34878D82A}">
                    <a16:rowId xmlns:a16="http://schemas.microsoft.com/office/drawing/2014/main" val="10013"/>
                  </a:ext>
                </a:extLst>
              </a:tr>
              <a:tr h="379547">
                <a:tc>
                  <a:txBody>
                    <a:bodyPr/>
                    <a:lstStyle/>
                    <a:p>
                      <a:pPr algn="l" fontAlgn="b"/>
                      <a:r>
                        <a:rPr lang="en-US" sz="1500" u="none" strike="noStrike">
                          <a:effectLst/>
                        </a:rPr>
                        <a:t>Sudan - Bottom/half</a:t>
                      </a:r>
                      <a:endParaRPr lang="en-US" sz="15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500" u="none" strike="noStrike">
                          <a:effectLst/>
                        </a:rPr>
                        <a:t>7.52%</a:t>
                      </a:r>
                      <a:endParaRPr lang="en-US" sz="15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400" u="none" strike="noStrike">
                          <a:effectLst/>
                        </a:rPr>
                        <a:t>84.78 </a:t>
                      </a:r>
                      <a:endParaRPr lang="en-US" sz="14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400" u="none" strike="noStrike">
                          <a:effectLst/>
                        </a:rPr>
                        <a:t>57.56%</a:t>
                      </a:r>
                      <a:endParaRPr lang="en-US" sz="1400" b="0" i="0" u="none" strike="noStrike">
                        <a:solidFill>
                          <a:srgbClr val="000000"/>
                        </a:solidFill>
                        <a:effectLst/>
                        <a:latin typeface="Calibri" panose="020F0502020204030204" pitchFamily="34" charset="0"/>
                      </a:endParaRPr>
                    </a:p>
                  </a:txBody>
                  <a:tcPr marL="4286" marR="4286" marT="4286" marB="0" anchor="b"/>
                </a:tc>
                <a:extLst>
                  <a:ext uri="{0D108BD9-81ED-4DB2-BD59-A6C34878D82A}">
                    <a16:rowId xmlns:a16="http://schemas.microsoft.com/office/drawing/2014/main" val="10014"/>
                  </a:ext>
                </a:extLst>
              </a:tr>
              <a:tr h="421285">
                <a:tc>
                  <a:txBody>
                    <a:bodyPr/>
                    <a:lstStyle/>
                    <a:p>
                      <a:pPr algn="l" fontAlgn="b"/>
                      <a:r>
                        <a:rPr lang="en-US" sz="1500" u="none" strike="noStrike">
                          <a:effectLst/>
                        </a:rPr>
                        <a:t>Sunflower - Top/half</a:t>
                      </a:r>
                      <a:endParaRPr lang="en-US" sz="15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500" u="none" strike="noStrike">
                          <a:effectLst/>
                        </a:rPr>
                        <a:t>10.38%</a:t>
                      </a:r>
                      <a:endParaRPr lang="en-US" sz="15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400" u="none" strike="noStrike">
                          <a:effectLst/>
                        </a:rPr>
                        <a:t>193.66 </a:t>
                      </a:r>
                      <a:endParaRPr lang="en-US" sz="14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400" u="none" strike="noStrike">
                          <a:effectLst/>
                        </a:rPr>
                        <a:t>65.57%</a:t>
                      </a:r>
                      <a:endParaRPr lang="en-US" sz="1400" b="0" i="0" u="none" strike="noStrike">
                        <a:solidFill>
                          <a:srgbClr val="000000"/>
                        </a:solidFill>
                        <a:effectLst/>
                        <a:latin typeface="Calibri" panose="020F0502020204030204" pitchFamily="34" charset="0"/>
                      </a:endParaRPr>
                    </a:p>
                  </a:txBody>
                  <a:tcPr marL="4286" marR="4286" marT="4286" marB="0" anchor="b"/>
                </a:tc>
                <a:extLst>
                  <a:ext uri="{0D108BD9-81ED-4DB2-BD59-A6C34878D82A}">
                    <a16:rowId xmlns:a16="http://schemas.microsoft.com/office/drawing/2014/main" val="10015"/>
                  </a:ext>
                </a:extLst>
              </a:tr>
              <a:tr h="421285">
                <a:tc>
                  <a:txBody>
                    <a:bodyPr/>
                    <a:lstStyle/>
                    <a:p>
                      <a:pPr algn="l" fontAlgn="b"/>
                      <a:r>
                        <a:rPr lang="en-US" sz="1500" u="none" strike="noStrike">
                          <a:effectLst/>
                        </a:rPr>
                        <a:t>Sunflower - Bottom/half</a:t>
                      </a:r>
                      <a:endParaRPr lang="en-US" sz="15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500" u="none" strike="noStrike">
                          <a:effectLst/>
                        </a:rPr>
                        <a:t>6.06%</a:t>
                      </a:r>
                      <a:endParaRPr lang="en-US" sz="15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400" u="none" strike="noStrike">
                          <a:effectLst/>
                        </a:rPr>
                        <a:t>123.83 </a:t>
                      </a:r>
                      <a:endParaRPr lang="en-US" sz="14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400" u="none" strike="noStrike" dirty="0">
                          <a:effectLst/>
                        </a:rPr>
                        <a:t>58.30%</a:t>
                      </a:r>
                      <a:endParaRPr lang="en-US" sz="1400" b="0" i="0" u="none" strike="noStrike" dirty="0">
                        <a:solidFill>
                          <a:srgbClr val="000000"/>
                        </a:solidFill>
                        <a:effectLst/>
                        <a:latin typeface="Calibri" panose="020F0502020204030204" pitchFamily="34" charset="0"/>
                      </a:endParaRPr>
                    </a:p>
                  </a:txBody>
                  <a:tcPr marL="4286" marR="4286" marT="4286" marB="0" anchor="b"/>
                </a:tc>
                <a:extLst>
                  <a:ext uri="{0D108BD9-81ED-4DB2-BD59-A6C34878D82A}">
                    <a16:rowId xmlns:a16="http://schemas.microsoft.com/office/drawing/2014/main" val="10016"/>
                  </a:ext>
                </a:extLst>
              </a:tr>
              <a:tr h="421285">
                <a:tc>
                  <a:txBody>
                    <a:bodyPr/>
                    <a:lstStyle/>
                    <a:p>
                      <a:pPr algn="l" fontAlgn="b"/>
                      <a:r>
                        <a:rPr lang="en-US" sz="1500" u="none" strike="noStrike">
                          <a:effectLst/>
                        </a:rPr>
                        <a:t>Sweet clover - Top/half</a:t>
                      </a:r>
                      <a:endParaRPr lang="en-US" sz="1500" b="0" i="0" u="none" strike="noStrike">
                        <a:solidFill>
                          <a:srgbClr val="000000"/>
                        </a:solidFill>
                        <a:effectLst/>
                        <a:latin typeface="Calibri" panose="020F0502020204030204" pitchFamily="34" charset="0"/>
                      </a:endParaRPr>
                    </a:p>
                  </a:txBody>
                  <a:tcPr marL="4286" marR="4286" marT="4286" marB="0" anchor="b">
                    <a:solidFill>
                      <a:srgbClr val="FFFF00"/>
                    </a:solidFill>
                  </a:tcPr>
                </a:tc>
                <a:tc>
                  <a:txBody>
                    <a:bodyPr/>
                    <a:lstStyle/>
                    <a:p>
                      <a:pPr algn="r" fontAlgn="b"/>
                      <a:r>
                        <a:rPr lang="en-US" sz="1500" u="none" strike="noStrike">
                          <a:effectLst/>
                        </a:rPr>
                        <a:t>24.53%</a:t>
                      </a:r>
                      <a:endParaRPr lang="en-US" sz="1500" b="0" i="0" u="none" strike="noStrike">
                        <a:solidFill>
                          <a:srgbClr val="000000"/>
                        </a:solidFill>
                        <a:effectLst/>
                        <a:latin typeface="Calibri" panose="020F0502020204030204" pitchFamily="34" charset="0"/>
                      </a:endParaRPr>
                    </a:p>
                  </a:txBody>
                  <a:tcPr marL="4286" marR="4286" marT="4286" marB="0" anchor="b">
                    <a:solidFill>
                      <a:srgbClr val="FFFF00"/>
                    </a:solidFill>
                  </a:tcPr>
                </a:tc>
                <a:tc>
                  <a:txBody>
                    <a:bodyPr/>
                    <a:lstStyle/>
                    <a:p>
                      <a:pPr algn="r" fontAlgn="b"/>
                      <a:r>
                        <a:rPr lang="en-US" sz="1400" u="none" strike="noStrike">
                          <a:effectLst/>
                        </a:rPr>
                        <a:t>228.51 </a:t>
                      </a:r>
                      <a:endParaRPr lang="en-US" sz="1400" b="0" i="0" u="none" strike="noStrike">
                        <a:solidFill>
                          <a:srgbClr val="000000"/>
                        </a:solidFill>
                        <a:effectLst/>
                        <a:latin typeface="Calibri" panose="020F0502020204030204" pitchFamily="34" charset="0"/>
                      </a:endParaRPr>
                    </a:p>
                  </a:txBody>
                  <a:tcPr marL="4286" marR="4286" marT="4286" marB="0" anchor="b">
                    <a:solidFill>
                      <a:srgbClr val="FFFF00"/>
                    </a:solidFill>
                  </a:tcPr>
                </a:tc>
                <a:tc>
                  <a:txBody>
                    <a:bodyPr/>
                    <a:lstStyle/>
                    <a:p>
                      <a:pPr algn="r" fontAlgn="b"/>
                      <a:r>
                        <a:rPr lang="en-US" sz="1400" u="none" strike="noStrike">
                          <a:effectLst/>
                        </a:rPr>
                        <a:t>72.25%</a:t>
                      </a:r>
                      <a:endParaRPr lang="en-US" sz="1400" b="0" i="0" u="none" strike="noStrike">
                        <a:solidFill>
                          <a:srgbClr val="000000"/>
                        </a:solidFill>
                        <a:effectLst/>
                        <a:latin typeface="Calibri" panose="020F0502020204030204" pitchFamily="34" charset="0"/>
                      </a:endParaRPr>
                    </a:p>
                  </a:txBody>
                  <a:tcPr marL="4286" marR="4286" marT="4286" marB="0" anchor="b">
                    <a:solidFill>
                      <a:srgbClr val="FFFF00"/>
                    </a:solidFill>
                  </a:tcPr>
                </a:tc>
                <a:extLst>
                  <a:ext uri="{0D108BD9-81ED-4DB2-BD59-A6C34878D82A}">
                    <a16:rowId xmlns:a16="http://schemas.microsoft.com/office/drawing/2014/main" val="10017"/>
                  </a:ext>
                </a:extLst>
              </a:tr>
              <a:tr h="461486">
                <a:tc>
                  <a:txBody>
                    <a:bodyPr/>
                    <a:lstStyle/>
                    <a:p>
                      <a:pPr algn="l" fontAlgn="b"/>
                      <a:r>
                        <a:rPr lang="en-US" sz="1500" u="none" strike="noStrike">
                          <a:effectLst/>
                        </a:rPr>
                        <a:t>Sweet clover - Bottom/half</a:t>
                      </a:r>
                      <a:endParaRPr lang="en-US" sz="15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500" u="none" strike="noStrike">
                          <a:effectLst/>
                        </a:rPr>
                        <a:t>12.62%</a:t>
                      </a:r>
                      <a:endParaRPr lang="en-US" sz="15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400" u="none" strike="noStrike">
                          <a:effectLst/>
                        </a:rPr>
                        <a:t>97.47 </a:t>
                      </a:r>
                      <a:endParaRPr lang="en-US" sz="14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r>
                        <a:rPr lang="en-US" sz="1400" u="none" strike="noStrike">
                          <a:effectLst/>
                        </a:rPr>
                        <a:t>55.15%</a:t>
                      </a:r>
                      <a:endParaRPr lang="en-US" sz="1400" b="0" i="0" u="none" strike="noStrike">
                        <a:solidFill>
                          <a:srgbClr val="000000"/>
                        </a:solidFill>
                        <a:effectLst/>
                        <a:latin typeface="Calibri" panose="020F0502020204030204" pitchFamily="34" charset="0"/>
                      </a:endParaRPr>
                    </a:p>
                  </a:txBody>
                  <a:tcPr marL="4286" marR="4286" marT="4286" marB="0" anchor="b"/>
                </a:tc>
                <a:extLst>
                  <a:ext uri="{0D108BD9-81ED-4DB2-BD59-A6C34878D82A}">
                    <a16:rowId xmlns:a16="http://schemas.microsoft.com/office/drawing/2014/main" val="10018"/>
                  </a:ext>
                </a:extLst>
              </a:tr>
              <a:tr h="232886">
                <a:tc>
                  <a:txBody>
                    <a:bodyPr/>
                    <a:lstStyle/>
                    <a:p>
                      <a:pPr algn="l" fontAlgn="b"/>
                      <a:endParaRPr lang="en-US" sz="1500" u="none" strike="noStrike">
                        <a:effectLst/>
                      </a:endParaRPr>
                    </a:p>
                  </a:txBody>
                  <a:tcPr marL="4286" marR="4286" marT="4286" marB="0" anchor="b"/>
                </a:tc>
                <a:tc>
                  <a:txBody>
                    <a:bodyPr/>
                    <a:lstStyle/>
                    <a:p>
                      <a:pPr algn="r" fontAlgn="b"/>
                      <a:endParaRPr lang="en-US" sz="1500" u="none" strike="noStrike">
                        <a:effectLst/>
                      </a:endParaRPr>
                    </a:p>
                  </a:txBody>
                  <a:tcPr marL="4286" marR="4286" marT="4286" marB="0" anchor="b"/>
                </a:tc>
                <a:tc>
                  <a:txBody>
                    <a:bodyPr/>
                    <a:lstStyle/>
                    <a:p>
                      <a:pPr algn="r" fontAlgn="b"/>
                      <a:endParaRPr lang="en-US" sz="1400" b="0" i="0" u="none" strike="noStrike">
                        <a:solidFill>
                          <a:srgbClr val="000000"/>
                        </a:solidFill>
                        <a:effectLst/>
                        <a:latin typeface="Calibri" panose="020F0502020204030204" pitchFamily="34" charset="0"/>
                      </a:endParaRPr>
                    </a:p>
                  </a:txBody>
                  <a:tcPr marL="4286" marR="4286" marT="4286" marB="0" anchor="b"/>
                </a:tc>
                <a:tc>
                  <a:txBody>
                    <a:bodyPr/>
                    <a:lstStyle/>
                    <a:p>
                      <a:pPr algn="r" fontAlgn="b"/>
                      <a:endParaRPr lang="en-US" sz="1400" u="none" strike="noStrike" dirty="0">
                        <a:effectLst/>
                      </a:endParaRPr>
                    </a:p>
                  </a:txBody>
                  <a:tcPr marL="4286" marR="4286" marT="4286" marB="0" anchor="b"/>
                </a:tc>
                <a:extLst>
                  <a:ext uri="{0D108BD9-81ED-4DB2-BD59-A6C34878D82A}">
                    <a16:rowId xmlns:a16="http://schemas.microsoft.com/office/drawing/2014/main" val="10019"/>
                  </a:ext>
                </a:extLst>
              </a:tr>
            </a:tbl>
          </a:graphicData>
        </a:graphic>
      </p:graphicFrame>
      <p:sp>
        <p:nvSpPr>
          <p:cNvPr id="3" name="TextBox 2">
            <a:extLst>
              <a:ext uri="{FF2B5EF4-FFF2-40B4-BE49-F238E27FC236}">
                <a16:creationId xmlns:a16="http://schemas.microsoft.com/office/drawing/2014/main" id="{BCFD2166-276A-F09D-FAF3-5313DF9B423E}"/>
              </a:ext>
            </a:extLst>
          </p:cNvPr>
          <p:cNvSpPr txBox="1"/>
          <p:nvPr/>
        </p:nvSpPr>
        <p:spPr>
          <a:xfrm>
            <a:off x="663678" y="5200915"/>
            <a:ext cx="1610537" cy="207749"/>
          </a:xfrm>
          <a:prstGeom prst="rect">
            <a:avLst/>
          </a:prstGeom>
          <a:noFill/>
        </p:spPr>
        <p:txBody>
          <a:bodyPr wrap="square" lIns="68580" tIns="34290" rIns="68580" bIns="34290" rtlCol="0" anchor="t">
            <a:spAutoFit/>
          </a:bodyPr>
          <a:lstStyle/>
          <a:p>
            <a:r>
              <a:rPr lang="en-US" sz="900"/>
              <a:t>Marlon Winger - NRCS</a:t>
            </a:r>
          </a:p>
        </p:txBody>
      </p:sp>
      <p:pic>
        <p:nvPicPr>
          <p:cNvPr id="4" name="Picture 3">
            <a:extLst>
              <a:ext uri="{FF2B5EF4-FFF2-40B4-BE49-F238E27FC236}">
                <a16:creationId xmlns:a16="http://schemas.microsoft.com/office/drawing/2014/main" id="{402161AE-8875-1B09-9B71-FF26EBED2CB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2397" y="2282814"/>
            <a:ext cx="2151818" cy="28690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a:extLst>
              <a:ext uri="{FF2B5EF4-FFF2-40B4-BE49-F238E27FC236}">
                <a16:creationId xmlns:a16="http://schemas.microsoft.com/office/drawing/2014/main" id="{4C440FA1-409E-A40E-03DF-5CE10015F0C0}"/>
              </a:ext>
            </a:extLst>
          </p:cNvPr>
          <p:cNvSpPr txBox="1"/>
          <p:nvPr/>
        </p:nvSpPr>
        <p:spPr>
          <a:xfrm>
            <a:off x="395808" y="1627218"/>
            <a:ext cx="5269177" cy="300082"/>
          </a:xfrm>
          <a:prstGeom prst="rect">
            <a:avLst/>
          </a:prstGeom>
          <a:noFill/>
        </p:spPr>
        <p:txBody>
          <a:bodyPr wrap="square">
            <a:spAutoFit/>
          </a:bodyPr>
          <a:lstStyle/>
          <a:p>
            <a:r>
              <a:rPr lang="en-US" sz="1350" dirty="0" err="1"/>
              <a:t>Menoken</a:t>
            </a:r>
            <a:r>
              <a:rPr lang="en-US" sz="1350" dirty="0"/>
              <a:t> Farms, Bismarck, ND  –   Jay Fuhrer, Sept 16</a:t>
            </a:r>
          </a:p>
        </p:txBody>
      </p:sp>
      <p:sp>
        <p:nvSpPr>
          <p:cNvPr id="8" name="TextBox 7">
            <a:extLst>
              <a:ext uri="{FF2B5EF4-FFF2-40B4-BE49-F238E27FC236}">
                <a16:creationId xmlns:a16="http://schemas.microsoft.com/office/drawing/2014/main" id="{0E4B2427-532C-FAE6-7C67-2C2064AA0973}"/>
              </a:ext>
            </a:extLst>
          </p:cNvPr>
          <p:cNvSpPr txBox="1"/>
          <p:nvPr/>
        </p:nvSpPr>
        <p:spPr>
          <a:xfrm>
            <a:off x="-1" y="1212355"/>
            <a:ext cx="6253317" cy="461665"/>
          </a:xfrm>
          <a:prstGeom prst="rect">
            <a:avLst/>
          </a:prstGeom>
          <a:noFill/>
        </p:spPr>
        <p:txBody>
          <a:bodyPr wrap="square">
            <a:spAutoFit/>
          </a:bodyPr>
          <a:lstStyle/>
          <a:p>
            <a:pPr algn="l" fontAlgn="ctr"/>
            <a:r>
              <a:rPr lang="en-US" sz="2400" b="1" dirty="0">
                <a:solidFill>
                  <a:schemeClr val="accent4"/>
                </a:solidFill>
              </a:rPr>
              <a:t>Cover Crop Feed and Forage Report</a:t>
            </a:r>
          </a:p>
        </p:txBody>
      </p:sp>
      <p:pic>
        <p:nvPicPr>
          <p:cNvPr id="11" name="Picture 10">
            <a:extLst>
              <a:ext uri="{FF2B5EF4-FFF2-40B4-BE49-F238E27FC236}">
                <a16:creationId xmlns:a16="http://schemas.microsoft.com/office/drawing/2014/main" id="{83318105-3A2E-6A40-04AC-7E3E1DB2139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50991" y="2288022"/>
            <a:ext cx="3113994" cy="2559173"/>
          </a:xfrm>
          <a:prstGeom prst="rect">
            <a:avLst/>
          </a:prstGeom>
        </p:spPr>
      </p:pic>
      <p:pic>
        <p:nvPicPr>
          <p:cNvPr id="13" name="Picture 12" descr="Table&#10;&#10;Description automatically generated">
            <a:extLst>
              <a:ext uri="{FF2B5EF4-FFF2-40B4-BE49-F238E27FC236}">
                <a16:creationId xmlns:a16="http://schemas.microsoft.com/office/drawing/2014/main" id="{4B4BF6DD-1DCB-40F4-4741-45ADF180EC1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895885" y="2282815"/>
            <a:ext cx="3125719" cy="3111764"/>
          </a:xfrm>
          <a:prstGeom prst="rect">
            <a:avLst/>
          </a:prstGeom>
        </p:spPr>
      </p:pic>
    </p:spTree>
    <p:extLst>
      <p:ext uri="{BB962C8B-B14F-4D97-AF65-F5344CB8AC3E}">
        <p14:creationId xmlns:p14="http://schemas.microsoft.com/office/powerpoint/2010/main" val="27520973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4FB82-C2CF-7649-4334-9897CB1E331A}"/>
              </a:ext>
            </a:extLst>
          </p:cNvPr>
          <p:cNvSpPr>
            <a:spLocks noGrp="1"/>
          </p:cNvSpPr>
          <p:nvPr>
            <p:ph type="title"/>
          </p:nvPr>
        </p:nvSpPr>
        <p:spPr>
          <a:xfrm>
            <a:off x="0" y="1196221"/>
            <a:ext cx="7886700" cy="757238"/>
          </a:xfrm>
        </p:spPr>
        <p:txBody>
          <a:bodyPr/>
          <a:lstStyle/>
          <a:p>
            <a:r>
              <a:rPr lang="en-US" dirty="0"/>
              <a:t>Impacts on animal health – diet quality</a:t>
            </a:r>
          </a:p>
        </p:txBody>
      </p:sp>
      <p:sp>
        <p:nvSpPr>
          <p:cNvPr id="3" name="Content Placeholder 2">
            <a:extLst>
              <a:ext uri="{FF2B5EF4-FFF2-40B4-BE49-F238E27FC236}">
                <a16:creationId xmlns:a16="http://schemas.microsoft.com/office/drawing/2014/main" id="{9B5D0388-AA4E-F5DA-F04E-C4F2BC938797}"/>
              </a:ext>
            </a:extLst>
          </p:cNvPr>
          <p:cNvSpPr>
            <a:spLocks noGrp="1"/>
          </p:cNvSpPr>
          <p:nvPr>
            <p:ph idx="1"/>
          </p:nvPr>
        </p:nvSpPr>
        <p:spPr>
          <a:xfrm>
            <a:off x="628650" y="2052301"/>
            <a:ext cx="7886700" cy="420552"/>
          </a:xfrm>
        </p:spPr>
        <p:txBody>
          <a:bodyPr vert="horz" lIns="68580" tIns="34290" rIns="68580" bIns="34290" rtlCol="0" anchor="t">
            <a:normAutofit/>
          </a:bodyPr>
          <a:lstStyle/>
          <a:p>
            <a:pPr marL="0" indent="0">
              <a:buNone/>
            </a:pPr>
            <a:r>
              <a:rPr lang="en-US">
                <a:solidFill>
                  <a:schemeClr val="tx1"/>
                </a:solidFill>
              </a:rPr>
              <a:t>Consistency of manure can be used to gauge diet quality:</a:t>
            </a:r>
          </a:p>
        </p:txBody>
      </p:sp>
      <p:pic>
        <p:nvPicPr>
          <p:cNvPr id="5" name="Picture 4" descr="Map&#10;&#10;Description automatically generated with medium confidence">
            <a:extLst>
              <a:ext uri="{FF2B5EF4-FFF2-40B4-BE49-F238E27FC236}">
                <a16:creationId xmlns:a16="http://schemas.microsoft.com/office/drawing/2014/main" id="{B5FAB12C-D084-6F32-7C5C-0E0DCF7DFF5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9261" y="2574054"/>
            <a:ext cx="2927195" cy="2282516"/>
          </a:xfrm>
          <a:prstGeom prst="rect">
            <a:avLst/>
          </a:prstGeom>
        </p:spPr>
      </p:pic>
      <p:pic>
        <p:nvPicPr>
          <p:cNvPr id="7" name="Picture 6" descr="A picture containing grass, outdoor, outdoor object&#10;&#10;Description automatically generated">
            <a:extLst>
              <a:ext uri="{FF2B5EF4-FFF2-40B4-BE49-F238E27FC236}">
                <a16:creationId xmlns:a16="http://schemas.microsoft.com/office/drawing/2014/main" id="{A84CC9E2-6B59-962D-CA37-C9D265A9527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86456" y="2577830"/>
            <a:ext cx="3009952" cy="2283714"/>
          </a:xfrm>
          <a:prstGeom prst="rect">
            <a:avLst/>
          </a:prstGeom>
        </p:spPr>
      </p:pic>
      <p:pic>
        <p:nvPicPr>
          <p:cNvPr id="9" name="Picture 8" descr="A group of turtles on the ground&#10;&#10;Description automatically generated with low confidence">
            <a:extLst>
              <a:ext uri="{FF2B5EF4-FFF2-40B4-BE49-F238E27FC236}">
                <a16:creationId xmlns:a16="http://schemas.microsoft.com/office/drawing/2014/main" id="{D13AABAC-5B06-F65A-384D-74E23E76446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195692" y="2571695"/>
            <a:ext cx="2689805" cy="2283714"/>
          </a:xfrm>
          <a:prstGeom prst="rect">
            <a:avLst/>
          </a:prstGeom>
        </p:spPr>
      </p:pic>
      <p:sp>
        <p:nvSpPr>
          <p:cNvPr id="10" name="TextBox 9">
            <a:extLst>
              <a:ext uri="{FF2B5EF4-FFF2-40B4-BE49-F238E27FC236}">
                <a16:creationId xmlns:a16="http://schemas.microsoft.com/office/drawing/2014/main" id="{62BAAB4C-B3C8-C40F-0D97-BF0AC130F1A9}"/>
              </a:ext>
            </a:extLst>
          </p:cNvPr>
          <p:cNvSpPr txBox="1"/>
          <p:nvPr/>
        </p:nvSpPr>
        <p:spPr>
          <a:xfrm>
            <a:off x="942476" y="4899202"/>
            <a:ext cx="1904689" cy="300082"/>
          </a:xfrm>
          <a:prstGeom prst="rect">
            <a:avLst/>
          </a:prstGeom>
          <a:noFill/>
        </p:spPr>
        <p:txBody>
          <a:bodyPr wrap="none" rtlCol="0">
            <a:spAutoFit/>
          </a:bodyPr>
          <a:lstStyle/>
          <a:p>
            <a:r>
              <a:rPr lang="en-US" sz="1350"/>
              <a:t>&gt;20% CP; &gt;68% TDN</a:t>
            </a:r>
          </a:p>
        </p:txBody>
      </p:sp>
      <p:sp>
        <p:nvSpPr>
          <p:cNvPr id="11" name="TextBox 10">
            <a:extLst>
              <a:ext uri="{FF2B5EF4-FFF2-40B4-BE49-F238E27FC236}">
                <a16:creationId xmlns:a16="http://schemas.microsoft.com/office/drawing/2014/main" id="{3DA2E3CA-49E2-E5F3-2552-5FD3B5C73904}"/>
              </a:ext>
            </a:extLst>
          </p:cNvPr>
          <p:cNvSpPr txBox="1"/>
          <p:nvPr/>
        </p:nvSpPr>
        <p:spPr>
          <a:xfrm>
            <a:off x="3766518" y="4896417"/>
            <a:ext cx="2149948" cy="300082"/>
          </a:xfrm>
          <a:prstGeom prst="rect">
            <a:avLst/>
          </a:prstGeom>
          <a:noFill/>
        </p:spPr>
        <p:txBody>
          <a:bodyPr wrap="none" rtlCol="0">
            <a:spAutoFit/>
          </a:bodyPr>
          <a:lstStyle/>
          <a:p>
            <a:r>
              <a:rPr lang="en-US" sz="1350"/>
              <a:t>12-15% CP; 62-70% TDN</a:t>
            </a:r>
          </a:p>
        </p:txBody>
      </p:sp>
      <p:sp>
        <p:nvSpPr>
          <p:cNvPr id="12" name="TextBox 11">
            <a:extLst>
              <a:ext uri="{FF2B5EF4-FFF2-40B4-BE49-F238E27FC236}">
                <a16:creationId xmlns:a16="http://schemas.microsoft.com/office/drawing/2014/main" id="{DE23DAFF-8CFC-5A2F-2263-33AF554BEFA6}"/>
              </a:ext>
            </a:extLst>
          </p:cNvPr>
          <p:cNvSpPr txBox="1"/>
          <p:nvPr/>
        </p:nvSpPr>
        <p:spPr>
          <a:xfrm>
            <a:off x="6858185" y="4893631"/>
            <a:ext cx="1778051" cy="300082"/>
          </a:xfrm>
          <a:prstGeom prst="rect">
            <a:avLst/>
          </a:prstGeom>
          <a:noFill/>
        </p:spPr>
        <p:txBody>
          <a:bodyPr wrap="none" rtlCol="0">
            <a:spAutoFit/>
          </a:bodyPr>
          <a:lstStyle/>
          <a:p>
            <a:r>
              <a:rPr lang="en-US" sz="1350"/>
              <a:t>&lt;6% CP; &lt;55% TDN</a:t>
            </a:r>
          </a:p>
        </p:txBody>
      </p:sp>
      <p:sp>
        <p:nvSpPr>
          <p:cNvPr id="4" name="TextBox 3">
            <a:extLst>
              <a:ext uri="{FF2B5EF4-FFF2-40B4-BE49-F238E27FC236}">
                <a16:creationId xmlns:a16="http://schemas.microsoft.com/office/drawing/2014/main" id="{B9618E95-294F-C40A-516D-DA0D61ABEC9E}"/>
              </a:ext>
            </a:extLst>
          </p:cNvPr>
          <p:cNvSpPr txBox="1"/>
          <p:nvPr/>
        </p:nvSpPr>
        <p:spPr>
          <a:xfrm>
            <a:off x="2465586" y="5208940"/>
            <a:ext cx="4070345" cy="461665"/>
          </a:xfrm>
          <a:prstGeom prst="rect">
            <a:avLst/>
          </a:prstGeom>
          <a:noFill/>
        </p:spPr>
        <p:txBody>
          <a:bodyPr wrap="none" rtlCol="0">
            <a:spAutoFit/>
          </a:bodyPr>
          <a:lstStyle/>
          <a:p>
            <a:r>
              <a:rPr lang="en-US" sz="2400" b="1" i="1" dirty="0">
                <a:solidFill>
                  <a:srgbClr val="002060"/>
                </a:solidFill>
              </a:rPr>
              <a:t>Cow Poop Analyzer app</a:t>
            </a:r>
          </a:p>
        </p:txBody>
      </p:sp>
    </p:spTree>
    <p:extLst>
      <p:ext uri="{BB962C8B-B14F-4D97-AF65-F5344CB8AC3E}">
        <p14:creationId xmlns:p14="http://schemas.microsoft.com/office/powerpoint/2010/main" val="3229322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FF407-6149-BFB7-5894-D62B97EE1E43}"/>
              </a:ext>
            </a:extLst>
          </p:cNvPr>
          <p:cNvSpPr>
            <a:spLocks noGrp="1"/>
          </p:cNvSpPr>
          <p:nvPr>
            <p:ph type="title"/>
          </p:nvPr>
        </p:nvSpPr>
        <p:spPr>
          <a:xfrm>
            <a:off x="0" y="1244249"/>
            <a:ext cx="9267092" cy="757238"/>
          </a:xfrm>
        </p:spPr>
        <p:txBody>
          <a:bodyPr>
            <a:normAutofit/>
          </a:bodyPr>
          <a:lstStyle/>
          <a:p>
            <a:r>
              <a:rPr lang="en-US" dirty="0">
                <a:cs typeface="Calibri Light"/>
              </a:rPr>
              <a:t>Grazing Cover Crops in the West </a:t>
            </a:r>
            <a:br>
              <a:rPr lang="en-US" dirty="0">
                <a:cs typeface="Calibri Light"/>
              </a:rPr>
            </a:br>
            <a:r>
              <a:rPr lang="en-US" dirty="0">
                <a:cs typeface="Calibri Light"/>
              </a:rPr>
              <a:t>Video Resources for Advanced Learning</a:t>
            </a:r>
          </a:p>
        </p:txBody>
      </p:sp>
      <p:sp>
        <p:nvSpPr>
          <p:cNvPr id="3" name="Content Placeholder 2">
            <a:extLst>
              <a:ext uri="{FF2B5EF4-FFF2-40B4-BE49-F238E27FC236}">
                <a16:creationId xmlns:a16="http://schemas.microsoft.com/office/drawing/2014/main" id="{7A136A72-63BF-D57A-5623-C3D33AD81E35}"/>
              </a:ext>
            </a:extLst>
          </p:cNvPr>
          <p:cNvSpPr>
            <a:spLocks noGrp="1"/>
          </p:cNvSpPr>
          <p:nvPr>
            <p:ph idx="1"/>
          </p:nvPr>
        </p:nvSpPr>
        <p:spPr>
          <a:xfrm>
            <a:off x="307565" y="2381044"/>
            <a:ext cx="8410575" cy="3676742"/>
          </a:xfrm>
        </p:spPr>
        <p:txBody>
          <a:bodyPr vert="horz" lIns="68580" tIns="34290" rIns="68580" bIns="34290" rtlCol="0" anchor="t">
            <a:normAutofit/>
          </a:bodyPr>
          <a:lstStyle/>
          <a:p>
            <a:r>
              <a:rPr lang="en-US" sz="1650" dirty="0">
                <a:ea typeface="+mn-lt"/>
                <a:cs typeface="+mn-lt"/>
                <a:hlinkClick r:id="rId2"/>
              </a:rPr>
              <a:t>NRCS Soil Health Workshop: Jerry Doan - YouTube</a:t>
            </a:r>
            <a:r>
              <a:rPr lang="en-US" sz="1650" dirty="0">
                <a:ea typeface="+mn-lt"/>
                <a:cs typeface="+mn-lt"/>
              </a:rPr>
              <a:t>   - Jerry Doan, ND</a:t>
            </a:r>
          </a:p>
          <a:p>
            <a:r>
              <a:rPr lang="en-US" sz="1650" dirty="0">
                <a:ea typeface="+mn-lt"/>
                <a:cs typeface="+mn-lt"/>
                <a:hlinkClick r:id="rId3"/>
              </a:rPr>
              <a:t>"Long Live the Soil" - Jimmy Emmons</a:t>
            </a:r>
            <a:r>
              <a:rPr lang="en-US" sz="1650" dirty="0">
                <a:ea typeface="+mn-lt"/>
                <a:cs typeface="+mn-lt"/>
              </a:rPr>
              <a:t>  -Jimmy Emmons, OK</a:t>
            </a:r>
          </a:p>
          <a:p>
            <a:r>
              <a:rPr lang="en-US" sz="1650" dirty="0">
                <a:ea typeface="+mn-lt"/>
                <a:cs typeface="+mn-lt"/>
                <a:hlinkClick r:id="rId4"/>
              </a:rPr>
              <a:t>GFE 2016 - Gabe Brown "Cover Crops for Grazing"</a:t>
            </a:r>
            <a:r>
              <a:rPr lang="en-US" sz="1650" dirty="0">
                <a:ea typeface="+mn-lt"/>
                <a:cs typeface="+mn-lt"/>
              </a:rPr>
              <a:t>  - Gabe Brown, ND</a:t>
            </a:r>
          </a:p>
          <a:p>
            <a:r>
              <a:rPr lang="en-US" sz="1650" dirty="0">
                <a:ea typeface="+mn-lt"/>
                <a:cs typeface="+mn-lt"/>
                <a:hlinkClick r:id="rId5"/>
              </a:rPr>
              <a:t>Cover crops on dryland wheat? Challenge accepted.</a:t>
            </a:r>
            <a:r>
              <a:rPr lang="en-US" sz="1650" dirty="0">
                <a:ea typeface="+mn-lt"/>
                <a:cs typeface="+mn-lt"/>
              </a:rPr>
              <a:t>  - Noah Williams, OR</a:t>
            </a:r>
          </a:p>
          <a:p>
            <a:r>
              <a:rPr lang="en-US" sz="1650" dirty="0">
                <a:ea typeface="+mn-lt"/>
                <a:cs typeface="+mn-lt"/>
                <a:hlinkClick r:id="rId6"/>
              </a:rPr>
              <a:t>Grazed Cover Cropping--Drew Leitch</a:t>
            </a:r>
            <a:r>
              <a:rPr lang="en-US" sz="1650" dirty="0">
                <a:ea typeface="+mn-lt"/>
                <a:cs typeface="+mn-lt"/>
              </a:rPr>
              <a:t> - ID</a:t>
            </a:r>
          </a:p>
          <a:p>
            <a:r>
              <a:rPr lang="en-US" sz="1650" dirty="0">
                <a:ea typeface="+mn-lt"/>
                <a:cs typeface="+mn-lt"/>
                <a:hlinkClick r:id="rId7"/>
              </a:rPr>
              <a:t>Joe Brummer Colorado State University Integrating Livestock with Cover Crops for Forage</a:t>
            </a:r>
            <a:r>
              <a:rPr lang="en-US" sz="1650" dirty="0">
                <a:ea typeface="+mn-lt"/>
                <a:cs typeface="+mn-lt"/>
              </a:rPr>
              <a:t> - CO</a:t>
            </a:r>
          </a:p>
          <a:p>
            <a:r>
              <a:rPr lang="en-US" sz="1650" dirty="0">
                <a:ea typeface="+mn-lt"/>
                <a:cs typeface="+mn-lt"/>
                <a:hlinkClick r:id="rId8"/>
              </a:rPr>
              <a:t>Cattle on Crop Economics - Soil Health Case Study</a:t>
            </a:r>
            <a:r>
              <a:rPr lang="en-US" sz="1650" dirty="0">
                <a:ea typeface="+mn-lt"/>
                <a:cs typeface="+mn-lt"/>
              </a:rPr>
              <a:t> - Jorgensen Land &amp; Cattle, SD</a:t>
            </a:r>
          </a:p>
          <a:p>
            <a:r>
              <a:rPr lang="en-US" sz="1650" dirty="0">
                <a:cs typeface="Calibri" panose="020F0502020204030204"/>
                <a:hlinkClick r:id="rId9"/>
              </a:rPr>
              <a:t>Dung Beetle Video</a:t>
            </a:r>
            <a:endParaRPr lang="en-US" sz="1650" dirty="0">
              <a:cs typeface="Calibri" panose="020F0502020204030204"/>
            </a:endParaRPr>
          </a:p>
        </p:txBody>
      </p:sp>
    </p:spTree>
    <p:extLst>
      <p:ext uri="{BB962C8B-B14F-4D97-AF65-F5344CB8AC3E}">
        <p14:creationId xmlns:p14="http://schemas.microsoft.com/office/powerpoint/2010/main" val="19331398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92138CB-1FAE-287E-78A2-1A704AE7950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95078" y="1619794"/>
            <a:ext cx="2469167" cy="1812305"/>
          </a:xfrm>
          <a:prstGeom prst="roundRect">
            <a:avLst>
              <a:gd name="adj" fmla="val 4167"/>
            </a:avLst>
          </a:prstGeom>
          <a:solidFill>
            <a:srgbClr val="FFFFFF"/>
          </a:solidFill>
          <a:ln w="9525" cap="sq">
            <a:solidFill>
              <a:srgbClr val="292929"/>
            </a:solidFill>
            <a:miter lim="800000"/>
          </a:ln>
          <a:effectLst/>
          <a:scene3d>
            <a:camera prst="orthographicFront"/>
            <a:lightRig rig="threePt" dir="t">
              <a:rot lat="0" lon="0" rev="2700000"/>
            </a:lightRig>
          </a:scene3d>
          <a:sp3d>
            <a:bevelT h="38100"/>
            <a:contourClr>
              <a:srgbClr val="C0C0C0"/>
            </a:contourClr>
          </a:sp3d>
        </p:spPr>
      </p:pic>
      <p:pic>
        <p:nvPicPr>
          <p:cNvPr id="6" name="Picture 5" descr="A herd of cattle in a field&#10;&#10;Description automatically generated with medium confidence">
            <a:extLst>
              <a:ext uri="{FF2B5EF4-FFF2-40B4-BE49-F238E27FC236}">
                <a16:creationId xmlns:a16="http://schemas.microsoft.com/office/drawing/2014/main" id="{B13B419E-E4DA-DBD3-F652-F2C23E9FFFD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5806" y="3568419"/>
            <a:ext cx="2469166" cy="1815463"/>
          </a:xfrm>
          <a:prstGeom prst="rect">
            <a:avLst/>
          </a:prstGeom>
          <a:ln w="9525" cap="sq">
            <a:solidFill>
              <a:srgbClr val="000000"/>
            </a:solidFill>
            <a:prstDash val="solid"/>
            <a:miter lim="800000"/>
          </a:ln>
          <a:effectLst/>
        </p:spPr>
      </p:pic>
      <p:pic>
        <p:nvPicPr>
          <p:cNvPr id="7" name="Picture 6">
            <a:extLst>
              <a:ext uri="{FF2B5EF4-FFF2-40B4-BE49-F238E27FC236}">
                <a16:creationId xmlns:a16="http://schemas.microsoft.com/office/drawing/2014/main" id="{E2149B6B-E2F9-D4A4-58E4-A725F8483D04}"/>
              </a:ext>
            </a:extLst>
          </p:cNvPr>
          <p:cNvPicPr>
            <a:picLocks noChangeAspect="1"/>
          </p:cNvPicPr>
          <p:nvPr/>
        </p:nvPicPr>
        <p:blipFill>
          <a:blip r:embed="rId5" cstate="email">
            <a:extLst>
              <a:ext uri="{28A0092B-C50C-407E-A947-70E740481C1C}">
                <a14:useLocalDpi xmlns:a14="http://schemas.microsoft.com/office/drawing/2010/main"/>
              </a:ext>
            </a:extLst>
          </a:blip>
          <a:srcRect b="-309"/>
          <a:stretch/>
        </p:blipFill>
        <p:spPr>
          <a:xfrm>
            <a:off x="5650476" y="1602587"/>
            <a:ext cx="3156802" cy="2077540"/>
          </a:xfrm>
          <a:prstGeom prst="roundRect">
            <a:avLst>
              <a:gd name="adj" fmla="val 4167"/>
            </a:avLst>
          </a:prstGeom>
          <a:solidFill>
            <a:srgbClr val="FFFFFF"/>
          </a:solidFill>
          <a:ln w="9525" cap="sq">
            <a:solidFill>
              <a:srgbClr val="292929"/>
            </a:solidFill>
            <a:miter lim="800000"/>
          </a:ln>
          <a:effectLst/>
          <a:scene3d>
            <a:camera prst="orthographicFront"/>
            <a:lightRig rig="threePt" dir="t">
              <a:rot lat="0" lon="0" rev="2700000"/>
            </a:lightRig>
          </a:scene3d>
          <a:sp3d>
            <a:bevelT h="38100"/>
            <a:contourClr>
              <a:srgbClr val="C0C0C0"/>
            </a:contourClr>
          </a:sp3d>
        </p:spPr>
      </p:pic>
      <p:pic>
        <p:nvPicPr>
          <p:cNvPr id="8" name="Picture 7">
            <a:extLst>
              <a:ext uri="{FF2B5EF4-FFF2-40B4-BE49-F238E27FC236}">
                <a16:creationId xmlns:a16="http://schemas.microsoft.com/office/drawing/2014/main" id="{C83FA18A-55C4-42A1-9845-7EC5F59E2FC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85806" y="1595793"/>
            <a:ext cx="2469167" cy="1851875"/>
          </a:xfrm>
          <a:prstGeom prst="rect">
            <a:avLst/>
          </a:prstGeom>
          <a:ln w="9525" cap="sq">
            <a:solidFill>
              <a:srgbClr val="000000"/>
            </a:solidFill>
            <a:prstDash val="solid"/>
            <a:miter lim="800000"/>
          </a:ln>
          <a:effectLst/>
        </p:spPr>
      </p:pic>
      <p:sp>
        <p:nvSpPr>
          <p:cNvPr id="17" name="TextBox 16">
            <a:extLst>
              <a:ext uri="{FF2B5EF4-FFF2-40B4-BE49-F238E27FC236}">
                <a16:creationId xmlns:a16="http://schemas.microsoft.com/office/drawing/2014/main" id="{F1A8DEF5-2AC1-A7EC-C66F-1DAA929D4AF4}"/>
              </a:ext>
            </a:extLst>
          </p:cNvPr>
          <p:cNvSpPr txBox="1"/>
          <p:nvPr/>
        </p:nvSpPr>
        <p:spPr>
          <a:xfrm>
            <a:off x="24476" y="1138545"/>
            <a:ext cx="8861428" cy="43858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2400" b="1" dirty="0">
                <a:solidFill>
                  <a:schemeClr val="accent4"/>
                </a:solidFill>
                <a:cs typeface="Calibri"/>
              </a:rPr>
              <a:t>5th Principle – Implemented:  Incorporate Livestock!</a:t>
            </a:r>
          </a:p>
        </p:txBody>
      </p:sp>
      <p:sp>
        <p:nvSpPr>
          <p:cNvPr id="18" name="TextBox 17">
            <a:extLst>
              <a:ext uri="{FF2B5EF4-FFF2-40B4-BE49-F238E27FC236}">
                <a16:creationId xmlns:a16="http://schemas.microsoft.com/office/drawing/2014/main" id="{8E91F691-C327-1B4A-C2DC-42E42D2FF892}"/>
              </a:ext>
            </a:extLst>
          </p:cNvPr>
          <p:cNvSpPr txBox="1"/>
          <p:nvPr/>
        </p:nvSpPr>
        <p:spPr>
          <a:xfrm>
            <a:off x="586349" y="5400758"/>
            <a:ext cx="1920875" cy="2077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900">
                <a:cs typeface="Calibri"/>
              </a:rPr>
              <a:t>Marlon Winger -NRCS</a:t>
            </a:r>
            <a:endParaRPr lang="en-US" sz="900"/>
          </a:p>
        </p:txBody>
      </p:sp>
      <p:pic>
        <p:nvPicPr>
          <p:cNvPr id="2" name="Picture 1">
            <a:extLst>
              <a:ext uri="{FF2B5EF4-FFF2-40B4-BE49-F238E27FC236}">
                <a16:creationId xmlns:a16="http://schemas.microsoft.com/office/drawing/2014/main" id="{AF8F5561-9E9C-13E3-CA3B-772CDF4E100B}"/>
              </a:ext>
            </a:extLst>
          </p:cNvPr>
          <p:cNvPicPr>
            <a:picLocks noChangeAspect="1"/>
          </p:cNvPicPr>
          <p:nvPr/>
        </p:nvPicPr>
        <p:blipFill>
          <a:blip r:embed="rId7" cstate="email">
            <a:extLst>
              <a:ext uri="{28A0092B-C50C-407E-A947-70E740481C1C}">
                <a14:useLocalDpi xmlns:a14="http://schemas.microsoft.com/office/drawing/2010/main"/>
              </a:ext>
            </a:extLst>
          </a:blip>
          <a:srcRect b="-144"/>
          <a:stretch/>
        </p:blipFill>
        <p:spPr>
          <a:xfrm>
            <a:off x="3009827" y="3740596"/>
            <a:ext cx="2470064" cy="1422299"/>
          </a:xfrm>
          <a:prstGeom prst="rect">
            <a:avLst/>
          </a:prstGeom>
          <a:ln w="9525" cap="sq">
            <a:solidFill>
              <a:srgbClr val="000000"/>
            </a:solidFill>
            <a:prstDash val="solid"/>
            <a:miter lim="800000"/>
          </a:ln>
          <a:effectLst/>
        </p:spPr>
      </p:pic>
      <p:pic>
        <p:nvPicPr>
          <p:cNvPr id="3" name="Picture 2">
            <a:extLst>
              <a:ext uri="{FF2B5EF4-FFF2-40B4-BE49-F238E27FC236}">
                <a16:creationId xmlns:a16="http://schemas.microsoft.com/office/drawing/2014/main" id="{8FB3CA54-623E-A52C-8EB9-DF804DEB35E6}"/>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716789" y="3795311"/>
            <a:ext cx="2608676" cy="1739709"/>
          </a:xfrm>
          <a:prstGeom prst="rect">
            <a:avLst/>
          </a:prstGeom>
          <a:ln w="9525" cap="sq">
            <a:solidFill>
              <a:srgbClr val="000000"/>
            </a:solidFill>
            <a:prstDash val="solid"/>
            <a:miter lim="800000"/>
          </a:ln>
          <a:effectLst/>
        </p:spPr>
      </p:pic>
      <p:sp>
        <p:nvSpPr>
          <p:cNvPr id="4" name="TextBox 3">
            <a:extLst>
              <a:ext uri="{FF2B5EF4-FFF2-40B4-BE49-F238E27FC236}">
                <a16:creationId xmlns:a16="http://schemas.microsoft.com/office/drawing/2014/main" id="{643B889E-59E8-38C0-5627-5227D9A57C15}"/>
              </a:ext>
            </a:extLst>
          </p:cNvPr>
          <p:cNvSpPr txBox="1"/>
          <p:nvPr/>
        </p:nvSpPr>
        <p:spPr>
          <a:xfrm>
            <a:off x="7891096" y="5572124"/>
            <a:ext cx="2057400" cy="2769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endParaRPr lang="en-US" sz="1350"/>
          </a:p>
        </p:txBody>
      </p:sp>
      <p:sp>
        <p:nvSpPr>
          <p:cNvPr id="9" name="TextBox 8">
            <a:extLst>
              <a:ext uri="{FF2B5EF4-FFF2-40B4-BE49-F238E27FC236}">
                <a16:creationId xmlns:a16="http://schemas.microsoft.com/office/drawing/2014/main" id="{EC87A458-9545-BB5B-AD71-539A9901AAA7}"/>
              </a:ext>
            </a:extLst>
          </p:cNvPr>
          <p:cNvSpPr txBox="1"/>
          <p:nvPr/>
        </p:nvSpPr>
        <p:spPr>
          <a:xfrm>
            <a:off x="7495442" y="5671038"/>
            <a:ext cx="2057400" cy="2769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endParaRPr lang="en-US" sz="1350"/>
          </a:p>
        </p:txBody>
      </p:sp>
      <p:sp>
        <p:nvSpPr>
          <p:cNvPr id="11" name="TextBox 10">
            <a:extLst>
              <a:ext uri="{FF2B5EF4-FFF2-40B4-BE49-F238E27FC236}">
                <a16:creationId xmlns:a16="http://schemas.microsoft.com/office/drawing/2014/main" id="{FF87CF35-764A-CE9F-5FA5-4F71C301EDFA}"/>
              </a:ext>
            </a:extLst>
          </p:cNvPr>
          <p:cNvSpPr txBox="1"/>
          <p:nvPr/>
        </p:nvSpPr>
        <p:spPr>
          <a:xfrm>
            <a:off x="5429250" y="5802922"/>
            <a:ext cx="2057400" cy="2769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endParaRPr lang="en-US" sz="1350"/>
          </a:p>
        </p:txBody>
      </p:sp>
      <p:sp>
        <p:nvSpPr>
          <p:cNvPr id="13" name="TextBox 12">
            <a:extLst>
              <a:ext uri="{FF2B5EF4-FFF2-40B4-BE49-F238E27FC236}">
                <a16:creationId xmlns:a16="http://schemas.microsoft.com/office/drawing/2014/main" id="{61A60822-2827-9A0B-DFA2-CF872A02FBEE}"/>
              </a:ext>
            </a:extLst>
          </p:cNvPr>
          <p:cNvSpPr txBox="1"/>
          <p:nvPr/>
        </p:nvSpPr>
        <p:spPr>
          <a:xfrm>
            <a:off x="5783920" y="5338671"/>
            <a:ext cx="2057400" cy="2077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900" b="1">
                <a:solidFill>
                  <a:schemeClr val="bg1"/>
                </a:solidFill>
              </a:rPr>
              <a:t>NRCS South Dakota</a:t>
            </a:r>
          </a:p>
        </p:txBody>
      </p:sp>
    </p:spTree>
    <p:extLst>
      <p:ext uri="{BB962C8B-B14F-4D97-AF65-F5344CB8AC3E}">
        <p14:creationId xmlns:p14="http://schemas.microsoft.com/office/powerpoint/2010/main" val="3506061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1C218-0DB2-259E-7015-211EF8B66754}"/>
              </a:ext>
            </a:extLst>
          </p:cNvPr>
          <p:cNvSpPr>
            <a:spLocks noGrp="1"/>
          </p:cNvSpPr>
          <p:nvPr>
            <p:ph type="title"/>
          </p:nvPr>
        </p:nvSpPr>
        <p:spPr/>
        <p:txBody>
          <a:bodyPr>
            <a:normAutofit/>
          </a:bodyPr>
          <a:lstStyle/>
          <a:p>
            <a:r>
              <a:rPr lang="en-US">
                <a:cs typeface="Calibri Light"/>
              </a:rPr>
              <a:t>Participant grazing activity: Tanse demo</a:t>
            </a:r>
            <a:endParaRPr lang="en-US"/>
          </a:p>
        </p:txBody>
      </p:sp>
      <p:sp>
        <p:nvSpPr>
          <p:cNvPr id="3" name="Content Placeholder 2">
            <a:extLst>
              <a:ext uri="{FF2B5EF4-FFF2-40B4-BE49-F238E27FC236}">
                <a16:creationId xmlns:a16="http://schemas.microsoft.com/office/drawing/2014/main" id="{8BE3BBF3-7D9A-6547-7B32-FCF049776C77}"/>
              </a:ext>
            </a:extLst>
          </p:cNvPr>
          <p:cNvSpPr>
            <a:spLocks noGrp="1"/>
          </p:cNvSpPr>
          <p:nvPr>
            <p:ph idx="1"/>
          </p:nvPr>
        </p:nvSpPr>
        <p:spPr/>
        <p:txBody>
          <a:bodyPr vert="horz" lIns="68580" tIns="34290" rIns="68580" bIns="34290" rtlCol="0" anchor="t">
            <a:normAutofit/>
          </a:bodyPr>
          <a:lstStyle/>
          <a:p>
            <a:r>
              <a:rPr lang="en-US" sz="1950" dirty="0">
                <a:cs typeface="Calibri"/>
              </a:rPr>
              <a:t>Twine string to represent the boundary of grazing field or paddock.</a:t>
            </a:r>
          </a:p>
          <a:p>
            <a:r>
              <a:rPr lang="en-US" sz="1950" dirty="0">
                <a:cs typeface="Calibri"/>
              </a:rPr>
              <a:t>Mixed bag of candy which represents the forage mixture.</a:t>
            </a:r>
          </a:p>
          <a:p>
            <a:endParaRPr lang="en-US" sz="1950" dirty="0">
              <a:cs typeface="Calibri"/>
            </a:endParaRPr>
          </a:p>
        </p:txBody>
      </p:sp>
    </p:spTree>
    <p:extLst>
      <p:ext uri="{BB962C8B-B14F-4D97-AF65-F5344CB8AC3E}">
        <p14:creationId xmlns:p14="http://schemas.microsoft.com/office/powerpoint/2010/main" val="473968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3E6E2-FEC2-C6E7-DEB9-9E3C371E463A}"/>
              </a:ext>
            </a:extLst>
          </p:cNvPr>
          <p:cNvSpPr>
            <a:spLocks noGrp="1"/>
          </p:cNvSpPr>
          <p:nvPr>
            <p:ph type="title"/>
          </p:nvPr>
        </p:nvSpPr>
        <p:spPr>
          <a:xfrm>
            <a:off x="0" y="1184666"/>
            <a:ext cx="9302261" cy="809992"/>
          </a:xfrm>
        </p:spPr>
        <p:txBody>
          <a:bodyPr>
            <a:normAutofit/>
          </a:bodyPr>
          <a:lstStyle/>
          <a:p>
            <a:r>
              <a:rPr lang="en-US" dirty="0">
                <a:cs typeface="Calibri Light"/>
              </a:rPr>
              <a:t>Comparing Purposes: Cover Crop (340)</a:t>
            </a:r>
            <a:endParaRPr lang="en-US" dirty="0"/>
          </a:p>
        </p:txBody>
      </p:sp>
      <p:grpSp>
        <p:nvGrpSpPr>
          <p:cNvPr id="15" name="Group 14">
            <a:extLst>
              <a:ext uri="{FF2B5EF4-FFF2-40B4-BE49-F238E27FC236}">
                <a16:creationId xmlns:a16="http://schemas.microsoft.com/office/drawing/2014/main" id="{410DA35E-F963-06E1-ADB4-A7A4F6B08906}"/>
              </a:ext>
            </a:extLst>
          </p:cNvPr>
          <p:cNvGrpSpPr/>
          <p:nvPr/>
        </p:nvGrpSpPr>
        <p:grpSpPr>
          <a:xfrm>
            <a:off x="152392" y="2192134"/>
            <a:ext cx="7815738" cy="2281088"/>
            <a:chOff x="291679" y="1088879"/>
            <a:chExt cx="10420984" cy="3041451"/>
          </a:xfrm>
        </p:grpSpPr>
        <p:pic>
          <p:nvPicPr>
            <p:cNvPr id="5" name="Picture 4">
              <a:extLst>
                <a:ext uri="{FF2B5EF4-FFF2-40B4-BE49-F238E27FC236}">
                  <a16:creationId xmlns:a16="http://schemas.microsoft.com/office/drawing/2014/main" id="{0ABFB78F-DA7B-D39A-8A28-A2BFA3B7E274}"/>
                </a:ext>
              </a:extLst>
            </p:cNvPr>
            <p:cNvPicPr>
              <a:picLocks noChangeAspect="1"/>
            </p:cNvPicPr>
            <p:nvPr/>
          </p:nvPicPr>
          <p:blipFill>
            <a:blip r:embed="rId3" cstate="email">
              <a:extLst>
                <a:ext uri="{28A0092B-C50C-407E-A947-70E740481C1C}">
                  <a14:useLocalDpi xmlns:a14="http://schemas.microsoft.com/office/drawing/2010/main"/>
                </a:ext>
              </a:extLst>
            </a:blip>
            <a:srcRect l="-368" b="-893"/>
            <a:stretch/>
          </p:blipFill>
          <p:spPr>
            <a:xfrm>
              <a:off x="291679" y="1088879"/>
              <a:ext cx="8350178" cy="3041451"/>
            </a:xfrm>
            <a:prstGeom prst="rect">
              <a:avLst/>
            </a:prstGeom>
          </p:spPr>
        </p:pic>
        <p:sp>
          <p:nvSpPr>
            <p:cNvPr id="3" name="TextBox 2">
              <a:extLst>
                <a:ext uri="{FF2B5EF4-FFF2-40B4-BE49-F238E27FC236}">
                  <a16:creationId xmlns:a16="http://schemas.microsoft.com/office/drawing/2014/main" id="{A865E7A4-25E3-5B85-494D-774DF678F044}"/>
                </a:ext>
              </a:extLst>
            </p:cNvPr>
            <p:cNvSpPr txBox="1"/>
            <p:nvPr/>
          </p:nvSpPr>
          <p:spPr>
            <a:xfrm>
              <a:off x="7969463" y="2200806"/>
              <a:ext cx="2743200" cy="64633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2700" b="1">
                  <a:cs typeface="Calibri"/>
                </a:rPr>
                <a:t>340</a:t>
              </a:r>
              <a:endParaRPr lang="en-US" sz="2700" b="1"/>
            </a:p>
          </p:txBody>
        </p:sp>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C8D6AF27-2018-8BF7-1F00-9BF6E494FD27}"/>
                    </a:ext>
                  </a:extLst>
                </p14:cNvPr>
                <p14:cNvContentPartPr/>
                <p14:nvPr/>
              </p14:nvContentPartPr>
              <p14:xfrm>
                <a:off x="762001" y="1831238"/>
                <a:ext cx="2751992" cy="71342"/>
              </p14:xfrm>
            </p:contentPart>
          </mc:Choice>
          <mc:Fallback xmlns="">
            <p:pic>
              <p:nvPicPr>
                <p:cNvPr id="7" name="Ink 6">
                  <a:extLst>
                    <a:ext uri="{FF2B5EF4-FFF2-40B4-BE49-F238E27FC236}">
                      <a16:creationId xmlns:a16="http://schemas.microsoft.com/office/drawing/2014/main" id="{C8D6AF27-2018-8BF7-1F00-9BF6E494FD27}"/>
                    </a:ext>
                  </a:extLst>
                </p:cNvPr>
                <p:cNvPicPr/>
                <p:nvPr/>
              </p:nvPicPr>
              <p:blipFill>
                <a:blip r:embed="rId5"/>
                <a:stretch>
                  <a:fillRect/>
                </a:stretch>
              </p:blipFill>
              <p:spPr>
                <a:xfrm>
                  <a:off x="690010" y="1687596"/>
                  <a:ext cx="2895495" cy="358146"/>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2076D0EF-3F61-F940-DBC0-F8860043C1B8}"/>
                    </a:ext>
                  </a:extLst>
                </p14:cNvPr>
                <p14:cNvContentPartPr/>
                <p14:nvPr/>
              </p14:nvContentPartPr>
              <p14:xfrm>
                <a:off x="715107" y="2089638"/>
                <a:ext cx="3052343" cy="47686"/>
              </p14:xfrm>
            </p:contentPart>
          </mc:Choice>
          <mc:Fallback xmlns="">
            <p:pic>
              <p:nvPicPr>
                <p:cNvPr id="9" name="Ink 8">
                  <a:extLst>
                    <a:ext uri="{FF2B5EF4-FFF2-40B4-BE49-F238E27FC236}">
                      <a16:creationId xmlns:a16="http://schemas.microsoft.com/office/drawing/2014/main" id="{2076D0EF-3F61-F940-DBC0-F8860043C1B8}"/>
                    </a:ext>
                  </a:extLst>
                </p:cNvPr>
                <p:cNvPicPr/>
                <p:nvPr/>
              </p:nvPicPr>
              <p:blipFill>
                <a:blip r:embed="rId7"/>
                <a:stretch>
                  <a:fillRect/>
                </a:stretch>
              </p:blipFill>
              <p:spPr>
                <a:xfrm>
                  <a:off x="643118" y="1946580"/>
                  <a:ext cx="3195842" cy="333325"/>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1" name="Ink 10">
                  <a:extLst>
                    <a:ext uri="{FF2B5EF4-FFF2-40B4-BE49-F238E27FC236}">
                      <a16:creationId xmlns:a16="http://schemas.microsoft.com/office/drawing/2014/main" id="{7D157B73-81AE-A62C-6391-8B92999FA6B7}"/>
                    </a:ext>
                  </a:extLst>
                </p14:cNvPr>
                <p14:cNvContentPartPr/>
                <p14:nvPr/>
              </p14:nvContentPartPr>
              <p14:xfrm>
                <a:off x="4009291" y="2440819"/>
                <a:ext cx="2576893" cy="14653"/>
              </p14:xfrm>
            </p:contentPart>
          </mc:Choice>
          <mc:Fallback xmlns="">
            <p:pic>
              <p:nvPicPr>
                <p:cNvPr id="11" name="Ink 10">
                  <a:extLst>
                    <a:ext uri="{FF2B5EF4-FFF2-40B4-BE49-F238E27FC236}">
                      <a16:creationId xmlns:a16="http://schemas.microsoft.com/office/drawing/2014/main" id="{7D157B73-81AE-A62C-6391-8B92999FA6B7}"/>
                    </a:ext>
                  </a:extLst>
                </p:cNvPr>
                <p:cNvPicPr/>
                <p:nvPr/>
              </p:nvPicPr>
              <p:blipFill>
                <a:blip r:embed="rId9"/>
                <a:stretch>
                  <a:fillRect/>
                </a:stretch>
              </p:blipFill>
              <p:spPr>
                <a:xfrm>
                  <a:off x="3937311" y="2278008"/>
                  <a:ext cx="2720374" cy="339733"/>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3" name="Ink 12">
                  <a:extLst>
                    <a:ext uri="{FF2B5EF4-FFF2-40B4-BE49-F238E27FC236}">
                      <a16:creationId xmlns:a16="http://schemas.microsoft.com/office/drawing/2014/main" id="{FFE3D42F-A6E9-8EC7-6770-D17A7B60DA02}"/>
                    </a:ext>
                  </a:extLst>
                </p14:cNvPr>
                <p14:cNvContentPartPr/>
                <p14:nvPr/>
              </p14:nvContentPartPr>
              <p14:xfrm>
                <a:off x="656492" y="1198685"/>
                <a:ext cx="3233083" cy="59432"/>
              </p14:xfrm>
            </p:contentPart>
          </mc:Choice>
          <mc:Fallback xmlns="">
            <p:pic>
              <p:nvPicPr>
                <p:cNvPr id="13" name="Ink 12">
                  <a:extLst>
                    <a:ext uri="{FF2B5EF4-FFF2-40B4-BE49-F238E27FC236}">
                      <a16:creationId xmlns:a16="http://schemas.microsoft.com/office/drawing/2014/main" id="{FFE3D42F-A6E9-8EC7-6770-D17A7B60DA02}"/>
                    </a:ext>
                  </a:extLst>
                </p:cNvPr>
                <p:cNvPicPr/>
                <p:nvPr/>
              </p:nvPicPr>
              <p:blipFill>
                <a:blip r:embed="rId11"/>
                <a:stretch>
                  <a:fillRect/>
                </a:stretch>
              </p:blipFill>
              <p:spPr>
                <a:xfrm>
                  <a:off x="584507" y="1056048"/>
                  <a:ext cx="3376573" cy="34423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2">
            <p14:nvContentPartPr>
              <p14:cNvPr id="20" name="Ink 19">
                <a:extLst>
                  <a:ext uri="{FF2B5EF4-FFF2-40B4-BE49-F238E27FC236}">
                    <a16:creationId xmlns:a16="http://schemas.microsoft.com/office/drawing/2014/main" id="{9CAE8899-7B91-D759-B2A8-795839F5056E}"/>
                  </a:ext>
                </a:extLst>
              </p14:cNvPr>
              <p14:cNvContentPartPr/>
              <p14:nvPr/>
            </p14:nvContentPartPr>
            <p14:xfrm>
              <a:off x="469963" y="2490634"/>
              <a:ext cx="0" cy="0"/>
            </p14:xfrm>
          </p:contentPart>
        </mc:Choice>
        <mc:Fallback xmlns="">
          <p:pic>
            <p:nvPicPr>
              <p:cNvPr id="20" name="Ink 19">
                <a:extLst>
                  <a:ext uri="{FF2B5EF4-FFF2-40B4-BE49-F238E27FC236}">
                    <a16:creationId xmlns:a16="http://schemas.microsoft.com/office/drawing/2014/main" id="{9CAE8899-7B91-D759-B2A8-795839F5056E}"/>
                  </a:ext>
                </a:extLst>
              </p:cNvPr>
              <p:cNvPicPr/>
              <p:nvPr/>
            </p:nvPicPr>
            <p:blipFill>
              <a:blip r:embed="rId9"/>
              <a:stretch>
                <a:fillRect/>
              </a:stretch>
            </p:blipFill>
            <p:spPr>
              <a:xfrm>
                <a:off x="469963" y="2490634"/>
                <a:ext cx="0" cy="0"/>
              </a:xfrm>
              <a:prstGeom prst="rect">
                <a:avLst/>
              </a:prstGeom>
            </p:spPr>
          </p:pic>
        </mc:Fallback>
      </mc:AlternateContent>
    </p:spTree>
    <p:extLst>
      <p:ext uri="{BB962C8B-B14F-4D97-AF65-F5344CB8AC3E}">
        <p14:creationId xmlns:p14="http://schemas.microsoft.com/office/powerpoint/2010/main" val="7595549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D997A7-86DC-94AC-E66E-E96887815EB5}"/>
              </a:ext>
            </a:extLst>
          </p:cNvPr>
          <p:cNvSpPr>
            <a:spLocks noGrp="1"/>
          </p:cNvSpPr>
          <p:nvPr>
            <p:ph type="title"/>
          </p:nvPr>
        </p:nvSpPr>
        <p:spPr>
          <a:xfrm>
            <a:off x="0" y="1144601"/>
            <a:ext cx="7886700" cy="757238"/>
          </a:xfrm>
        </p:spPr>
        <p:txBody>
          <a:bodyPr/>
          <a:lstStyle/>
          <a:p>
            <a:r>
              <a:rPr lang="en-US" dirty="0"/>
              <a:t>Infrastructure - Fence</a:t>
            </a:r>
          </a:p>
        </p:txBody>
      </p:sp>
      <p:sp>
        <p:nvSpPr>
          <p:cNvPr id="3" name="Content Placeholder 2">
            <a:extLst>
              <a:ext uri="{FF2B5EF4-FFF2-40B4-BE49-F238E27FC236}">
                <a16:creationId xmlns:a16="http://schemas.microsoft.com/office/drawing/2014/main" id="{FF37B202-8289-01AA-09EA-2D00ED049B4D}"/>
              </a:ext>
            </a:extLst>
          </p:cNvPr>
          <p:cNvSpPr>
            <a:spLocks noGrp="1"/>
          </p:cNvSpPr>
          <p:nvPr>
            <p:ph idx="1"/>
          </p:nvPr>
        </p:nvSpPr>
        <p:spPr>
          <a:xfrm>
            <a:off x="78688" y="1528279"/>
            <a:ext cx="6867803" cy="2249900"/>
          </a:xfrm>
        </p:spPr>
        <p:txBody>
          <a:bodyPr vert="horz" lIns="68580" tIns="34290" rIns="68580" bIns="34290" rtlCol="0" anchor="t">
            <a:normAutofit/>
          </a:bodyPr>
          <a:lstStyle/>
          <a:p>
            <a:pPr marL="0" indent="0">
              <a:buNone/>
            </a:pPr>
            <a:r>
              <a:rPr lang="en-US" sz="1425" dirty="0"/>
              <a:t>3 or 4-wire electric (or barbed) fence is ideal for a boundary fence </a:t>
            </a:r>
            <a:endParaRPr lang="en-US" sz="1425" dirty="0">
              <a:cs typeface="Calibri"/>
            </a:endParaRPr>
          </a:p>
          <a:p>
            <a:pPr lvl="1"/>
            <a:r>
              <a:rPr lang="en-US" sz="1425" dirty="0"/>
              <a:t>High tensile steel wire - easy to connect temporary electric fences </a:t>
            </a:r>
            <a:endParaRPr lang="en-US" sz="1425" dirty="0">
              <a:cs typeface="Calibri"/>
            </a:endParaRPr>
          </a:p>
          <a:p>
            <a:pPr lvl="1"/>
            <a:r>
              <a:rPr lang="en-US" sz="1425" dirty="0">
                <a:cs typeface="Calibri"/>
              </a:rPr>
              <a:t>Consider solar-powered energizer for remote locations</a:t>
            </a:r>
            <a:endParaRPr lang="en-US" sz="1425" dirty="0"/>
          </a:p>
          <a:p>
            <a:pPr marL="0" indent="0">
              <a:buNone/>
            </a:pPr>
            <a:r>
              <a:rPr lang="en-US" sz="1425" dirty="0"/>
              <a:t>For portable fencing:</a:t>
            </a:r>
            <a:endParaRPr lang="en-US" sz="1425" dirty="0">
              <a:cs typeface="Calibri"/>
            </a:endParaRPr>
          </a:p>
          <a:p>
            <a:pPr lvl="1"/>
            <a:r>
              <a:rPr lang="en-US" sz="1425" dirty="0"/>
              <a:t>Purchase high-quality products (e.g., charger, posts, poly wire with multiple metal wires – example:  6 stainless and 3 copper strands, fence tester)</a:t>
            </a:r>
            <a:endParaRPr lang="en-US" sz="1425" dirty="0">
              <a:cs typeface="Calibri"/>
            </a:endParaRPr>
          </a:p>
          <a:p>
            <a:pPr lvl="1"/>
            <a:r>
              <a:rPr lang="en-US" sz="1425" dirty="0"/>
              <a:t>Train livestock to electric fence in a corral</a:t>
            </a:r>
            <a:endParaRPr lang="en-US" sz="1425" dirty="0">
              <a:cs typeface="Calibri"/>
            </a:endParaRPr>
          </a:p>
        </p:txBody>
      </p:sp>
      <p:pic>
        <p:nvPicPr>
          <p:cNvPr id="5" name="Picture 4">
            <a:extLst>
              <a:ext uri="{FF2B5EF4-FFF2-40B4-BE49-F238E27FC236}">
                <a16:creationId xmlns:a16="http://schemas.microsoft.com/office/drawing/2014/main" id="{7BF9D083-787C-D5E3-2A84-E949D894807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1615" y="3929907"/>
            <a:ext cx="2667799" cy="1553379"/>
          </a:xfrm>
          <a:prstGeom prst="rect">
            <a:avLst/>
          </a:prstGeom>
        </p:spPr>
      </p:pic>
      <p:pic>
        <p:nvPicPr>
          <p:cNvPr id="8" name="Picture 7" descr="A herd of cattle in a field&#10;&#10;Description automatically generated with low confidence">
            <a:extLst>
              <a:ext uri="{FF2B5EF4-FFF2-40B4-BE49-F238E27FC236}">
                <a16:creationId xmlns:a16="http://schemas.microsoft.com/office/drawing/2014/main" id="{72025603-FA8F-6363-2EB4-A1705CA4B94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62670" y="3624397"/>
            <a:ext cx="2752928" cy="20535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a:extLst>
              <a:ext uri="{FF2B5EF4-FFF2-40B4-BE49-F238E27FC236}">
                <a16:creationId xmlns:a16="http://schemas.microsoft.com/office/drawing/2014/main" id="{F0661A7D-4DFB-A127-DDC8-978C91FBB227}"/>
              </a:ext>
            </a:extLst>
          </p:cNvPr>
          <p:cNvSpPr txBox="1"/>
          <p:nvPr/>
        </p:nvSpPr>
        <p:spPr>
          <a:xfrm>
            <a:off x="3462670" y="5469765"/>
            <a:ext cx="1811215" cy="2077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900" dirty="0">
                <a:solidFill>
                  <a:schemeClr val="bg1"/>
                </a:solidFill>
                <a:cs typeface="Calibri"/>
              </a:rPr>
              <a:t>Marlon Winger - NRCS</a:t>
            </a:r>
          </a:p>
        </p:txBody>
      </p:sp>
      <p:pic>
        <p:nvPicPr>
          <p:cNvPr id="2" name="Picture 1">
            <a:extLst>
              <a:ext uri="{FF2B5EF4-FFF2-40B4-BE49-F238E27FC236}">
                <a16:creationId xmlns:a16="http://schemas.microsoft.com/office/drawing/2014/main" id="{46E079CF-88F7-366B-928E-1EF860A6CC72}"/>
              </a:ext>
            </a:extLst>
          </p:cNvPr>
          <p:cNvPicPr>
            <a:picLocks noChangeAspect="1"/>
          </p:cNvPicPr>
          <p:nvPr/>
        </p:nvPicPr>
        <p:blipFill>
          <a:blip r:embed="rId5" cstate="email">
            <a:extLst>
              <a:ext uri="{28A0092B-C50C-407E-A947-70E740481C1C}">
                <a14:useLocalDpi xmlns:a14="http://schemas.microsoft.com/office/drawing/2010/main"/>
              </a:ext>
            </a:extLst>
          </a:blip>
          <a:srcRect l="-348" r="-1689" b="-328"/>
          <a:stretch/>
        </p:blipFill>
        <p:spPr>
          <a:xfrm rot="5400000">
            <a:off x="6389407" y="3234447"/>
            <a:ext cx="2674535" cy="21709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TextBox 9">
            <a:extLst>
              <a:ext uri="{FF2B5EF4-FFF2-40B4-BE49-F238E27FC236}">
                <a16:creationId xmlns:a16="http://schemas.microsoft.com/office/drawing/2014/main" id="{E577D393-D9BF-50E6-3D95-EF7528C75EA4}"/>
              </a:ext>
            </a:extLst>
          </p:cNvPr>
          <p:cNvSpPr txBox="1"/>
          <p:nvPr/>
        </p:nvSpPr>
        <p:spPr>
          <a:xfrm>
            <a:off x="6704135" y="5385183"/>
            <a:ext cx="2365130" cy="19620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825" b="1">
                <a:solidFill>
                  <a:schemeClr val="bg1"/>
                </a:solidFill>
                <a:cs typeface="Calibri"/>
              </a:rPr>
              <a:t>Tanse Herrmann --NRCS</a:t>
            </a:r>
            <a:endParaRPr lang="en-US" sz="825" b="1">
              <a:solidFill>
                <a:schemeClr val="bg1"/>
              </a:solidFill>
            </a:endParaRPr>
          </a:p>
        </p:txBody>
      </p:sp>
      <p:pic>
        <p:nvPicPr>
          <p:cNvPr id="6" name="Picture 5" descr="livestock grazing benefit organic crops ...">
            <a:extLst>
              <a:ext uri="{FF2B5EF4-FFF2-40B4-BE49-F238E27FC236}">
                <a16:creationId xmlns:a16="http://schemas.microsoft.com/office/drawing/2014/main" id="{87EB8905-67B0-885E-1BCC-26AAE11ADC3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216054" y="1313018"/>
            <a:ext cx="1693220" cy="12563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2831933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06C25E8-9B44-145F-E533-7C9FC89AB1EF}"/>
              </a:ext>
            </a:extLst>
          </p:cNvPr>
          <p:cNvSpPr>
            <a:spLocks noGrp="1"/>
          </p:cNvSpPr>
          <p:nvPr>
            <p:ph type="title"/>
          </p:nvPr>
        </p:nvSpPr>
        <p:spPr>
          <a:xfrm>
            <a:off x="0" y="1139845"/>
            <a:ext cx="7886700" cy="757238"/>
          </a:xfrm>
        </p:spPr>
        <p:txBody>
          <a:bodyPr/>
          <a:lstStyle/>
          <a:p>
            <a:r>
              <a:rPr lang="en-US" dirty="0"/>
              <a:t>Infrastructure  -  Fence</a:t>
            </a:r>
          </a:p>
        </p:txBody>
      </p:sp>
      <p:pic>
        <p:nvPicPr>
          <p:cNvPr id="5" name="Content Placeholder 3" descr="atv post rack 005.jpg">
            <a:extLst>
              <a:ext uri="{FF2B5EF4-FFF2-40B4-BE49-F238E27FC236}">
                <a16:creationId xmlns:a16="http://schemas.microsoft.com/office/drawing/2014/main" id="{609F3B0B-2BB3-5F82-5361-A3D49AE6E40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3"/>
          <a:stretch/>
        </p:blipFill>
        <p:spPr>
          <a:xfrm>
            <a:off x="6658964" y="3427773"/>
            <a:ext cx="2326308" cy="22094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descr="A picture containing tool, power saw&#10;&#10;Description generated with very high confidence">
            <a:extLst>
              <a:ext uri="{FF2B5EF4-FFF2-40B4-BE49-F238E27FC236}">
                <a16:creationId xmlns:a16="http://schemas.microsoft.com/office/drawing/2014/main" id="{F92919A9-380B-33A5-3DF0-7CC2234438A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745970" y="2328293"/>
            <a:ext cx="2053748" cy="1998982"/>
          </a:xfrm>
          <a:prstGeom prst="rect">
            <a:avLst/>
          </a:prstGeom>
        </p:spPr>
      </p:pic>
      <p:pic>
        <p:nvPicPr>
          <p:cNvPr id="7" name="Picture 6" descr="polybraid_cutout.jpg">
            <a:extLst>
              <a:ext uri="{FF2B5EF4-FFF2-40B4-BE49-F238E27FC236}">
                <a16:creationId xmlns:a16="http://schemas.microsoft.com/office/drawing/2014/main" id="{11878187-7BAA-0D3B-6F27-1A554CA8EB32}"/>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47873" y="3274694"/>
            <a:ext cx="1494510" cy="2082449"/>
          </a:xfrm>
          <a:prstGeom prst="rect">
            <a:avLst/>
          </a:prstGeom>
        </p:spPr>
      </p:pic>
      <p:pic>
        <p:nvPicPr>
          <p:cNvPr id="8" name="Picture 7" descr="BL_218_640x480.jpg">
            <a:extLst>
              <a:ext uri="{FF2B5EF4-FFF2-40B4-BE49-F238E27FC236}">
                <a16:creationId xmlns:a16="http://schemas.microsoft.com/office/drawing/2014/main" id="{0DAB9A31-BCCA-4D6C-8DB6-CB8896A036CC}"/>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4715106" y="3064139"/>
            <a:ext cx="1705525" cy="2327096"/>
          </a:xfrm>
          <a:prstGeom prst="rect">
            <a:avLst/>
          </a:prstGeom>
        </p:spPr>
      </p:pic>
      <p:sp>
        <p:nvSpPr>
          <p:cNvPr id="9" name="TextBox 8">
            <a:extLst>
              <a:ext uri="{FF2B5EF4-FFF2-40B4-BE49-F238E27FC236}">
                <a16:creationId xmlns:a16="http://schemas.microsoft.com/office/drawing/2014/main" id="{7304C9CE-C851-CDB7-C41D-37CA44564553}"/>
              </a:ext>
            </a:extLst>
          </p:cNvPr>
          <p:cNvSpPr txBox="1"/>
          <p:nvPr/>
        </p:nvSpPr>
        <p:spPr>
          <a:xfrm>
            <a:off x="85023" y="5356202"/>
            <a:ext cx="1460501" cy="230832"/>
          </a:xfrm>
          <a:prstGeom prst="rect">
            <a:avLst/>
          </a:prstGeom>
          <a:noFill/>
        </p:spPr>
        <p:txBody>
          <a:bodyPr wrap="square" rtlCol="0">
            <a:spAutoFit/>
          </a:bodyPr>
          <a:lstStyle/>
          <a:p>
            <a:pPr algn="r"/>
            <a:r>
              <a:rPr lang="en-US" sz="900" err="1"/>
              <a:t>Powerflex</a:t>
            </a:r>
            <a:r>
              <a:rPr lang="en-US" sz="900"/>
              <a:t> Fence</a:t>
            </a:r>
          </a:p>
        </p:txBody>
      </p:sp>
      <p:sp>
        <p:nvSpPr>
          <p:cNvPr id="10" name="TextBox 9">
            <a:extLst>
              <a:ext uri="{FF2B5EF4-FFF2-40B4-BE49-F238E27FC236}">
                <a16:creationId xmlns:a16="http://schemas.microsoft.com/office/drawing/2014/main" id="{987A56FD-24DF-9005-6091-1C5942E22910}"/>
              </a:ext>
            </a:extLst>
          </p:cNvPr>
          <p:cNvSpPr txBox="1"/>
          <p:nvPr/>
        </p:nvSpPr>
        <p:spPr>
          <a:xfrm>
            <a:off x="3039636" y="4359551"/>
            <a:ext cx="1460501" cy="230832"/>
          </a:xfrm>
          <a:prstGeom prst="rect">
            <a:avLst/>
          </a:prstGeom>
          <a:noFill/>
        </p:spPr>
        <p:txBody>
          <a:bodyPr wrap="square" rtlCol="0">
            <a:spAutoFit/>
          </a:bodyPr>
          <a:lstStyle/>
          <a:p>
            <a:pPr algn="r"/>
            <a:r>
              <a:rPr lang="en-US" sz="900"/>
              <a:t>Gallagher</a:t>
            </a:r>
          </a:p>
        </p:txBody>
      </p:sp>
      <p:sp>
        <p:nvSpPr>
          <p:cNvPr id="11" name="TextBox 10">
            <a:extLst>
              <a:ext uri="{FF2B5EF4-FFF2-40B4-BE49-F238E27FC236}">
                <a16:creationId xmlns:a16="http://schemas.microsoft.com/office/drawing/2014/main" id="{A85437F7-397B-2D08-DF0F-BD349C04D180}"/>
              </a:ext>
            </a:extLst>
          </p:cNvPr>
          <p:cNvSpPr txBox="1"/>
          <p:nvPr/>
        </p:nvSpPr>
        <p:spPr>
          <a:xfrm>
            <a:off x="4956784" y="5391235"/>
            <a:ext cx="1460501" cy="230832"/>
          </a:xfrm>
          <a:prstGeom prst="rect">
            <a:avLst/>
          </a:prstGeom>
          <a:noFill/>
        </p:spPr>
        <p:txBody>
          <a:bodyPr wrap="square" rtlCol="0">
            <a:spAutoFit/>
          </a:bodyPr>
          <a:lstStyle/>
          <a:p>
            <a:pPr algn="r"/>
            <a:r>
              <a:rPr lang="en-US" sz="900"/>
              <a:t>Novel Ways, Ltd.</a:t>
            </a:r>
          </a:p>
        </p:txBody>
      </p:sp>
      <p:sp>
        <p:nvSpPr>
          <p:cNvPr id="12" name="TextBox 11">
            <a:extLst>
              <a:ext uri="{FF2B5EF4-FFF2-40B4-BE49-F238E27FC236}">
                <a16:creationId xmlns:a16="http://schemas.microsoft.com/office/drawing/2014/main" id="{13100972-D1B0-D0E0-7A9D-97F30E85C157}"/>
              </a:ext>
            </a:extLst>
          </p:cNvPr>
          <p:cNvSpPr txBox="1"/>
          <p:nvPr/>
        </p:nvSpPr>
        <p:spPr>
          <a:xfrm>
            <a:off x="7598598" y="5216412"/>
            <a:ext cx="1460501" cy="369332"/>
          </a:xfrm>
          <a:prstGeom prst="rect">
            <a:avLst/>
          </a:prstGeom>
          <a:noFill/>
        </p:spPr>
        <p:txBody>
          <a:bodyPr wrap="square" rtlCol="0">
            <a:spAutoFit/>
          </a:bodyPr>
          <a:lstStyle/>
          <a:p>
            <a:pPr algn="r"/>
            <a:r>
              <a:rPr lang="en-US" sz="900" b="1">
                <a:solidFill>
                  <a:schemeClr val="bg1"/>
                </a:solidFill>
              </a:rPr>
              <a:t>Doug Peterson, USDA-NRCS</a:t>
            </a:r>
          </a:p>
        </p:txBody>
      </p:sp>
      <p:pic>
        <p:nvPicPr>
          <p:cNvPr id="3" name="Picture 2" descr="A picture containing grass, outdoor, sky, person&#10;&#10;Description automatically generated">
            <a:extLst>
              <a:ext uri="{FF2B5EF4-FFF2-40B4-BE49-F238E27FC236}">
                <a16:creationId xmlns:a16="http://schemas.microsoft.com/office/drawing/2014/main" id="{777434A1-F567-69F5-60F5-E3D3BDC467E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549461" y="1283389"/>
            <a:ext cx="2314761" cy="173607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extBox 1">
            <a:extLst>
              <a:ext uri="{FF2B5EF4-FFF2-40B4-BE49-F238E27FC236}">
                <a16:creationId xmlns:a16="http://schemas.microsoft.com/office/drawing/2014/main" id="{B4BCAD51-0164-3EA2-3A3D-2508416E6400}"/>
              </a:ext>
            </a:extLst>
          </p:cNvPr>
          <p:cNvSpPr txBox="1"/>
          <p:nvPr/>
        </p:nvSpPr>
        <p:spPr>
          <a:xfrm>
            <a:off x="6686641" y="3083689"/>
            <a:ext cx="2021681" cy="2077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900" dirty="0">
                <a:cs typeface="Calibri"/>
              </a:rPr>
              <a:t>Marlon Winger USDA-NRCS</a:t>
            </a:r>
            <a:endParaRPr lang="en-US" sz="900" dirty="0"/>
          </a:p>
        </p:txBody>
      </p:sp>
      <p:sp>
        <p:nvSpPr>
          <p:cNvPr id="13" name="TextBox 12">
            <a:extLst>
              <a:ext uri="{FF2B5EF4-FFF2-40B4-BE49-F238E27FC236}">
                <a16:creationId xmlns:a16="http://schemas.microsoft.com/office/drawing/2014/main" id="{79E1732F-011C-E6E8-D4E4-2F58756BBFE4}"/>
              </a:ext>
            </a:extLst>
          </p:cNvPr>
          <p:cNvSpPr txBox="1"/>
          <p:nvPr/>
        </p:nvSpPr>
        <p:spPr>
          <a:xfrm>
            <a:off x="146722" y="1566545"/>
            <a:ext cx="6137507" cy="761747"/>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500" b="1" dirty="0">
                <a:cs typeface="Calibri"/>
              </a:rPr>
              <a:t>"An animal's first experience with electric fencing should be memorable, so they don't test it again. It ought to make their knees buckle and eyes water!"  </a:t>
            </a:r>
            <a:r>
              <a:rPr lang="en-US" sz="1500" i="1" dirty="0">
                <a:cs typeface="Calibri"/>
              </a:rPr>
              <a:t>Judge Jessop, SD </a:t>
            </a:r>
            <a:endParaRPr lang="en-US" sz="1500" i="1" dirty="0"/>
          </a:p>
        </p:txBody>
      </p:sp>
      <p:pic>
        <p:nvPicPr>
          <p:cNvPr id="14" name="Picture 13" descr="POWERFIELDS Ground Rod Kit - 3 Rods">
            <a:extLst>
              <a:ext uri="{FF2B5EF4-FFF2-40B4-BE49-F238E27FC236}">
                <a16:creationId xmlns:a16="http://schemas.microsoft.com/office/drawing/2014/main" id="{73075F03-9BDC-668E-2CBF-C28DAD37C60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994286" y="4083433"/>
            <a:ext cx="1607344" cy="1607344"/>
          </a:xfrm>
          <a:prstGeom prst="rect">
            <a:avLst/>
          </a:prstGeom>
        </p:spPr>
      </p:pic>
    </p:spTree>
    <p:extLst>
      <p:ext uri="{BB962C8B-B14F-4D97-AF65-F5344CB8AC3E}">
        <p14:creationId xmlns:p14="http://schemas.microsoft.com/office/powerpoint/2010/main" val="35214768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7F715FC-743B-D287-5195-3065BBCC272B}"/>
              </a:ext>
            </a:extLst>
          </p:cNvPr>
          <p:cNvSpPr>
            <a:spLocks noGrp="1"/>
          </p:cNvSpPr>
          <p:nvPr>
            <p:ph type="title"/>
          </p:nvPr>
        </p:nvSpPr>
        <p:spPr>
          <a:xfrm>
            <a:off x="0" y="1142591"/>
            <a:ext cx="7886700" cy="757238"/>
          </a:xfrm>
        </p:spPr>
        <p:txBody>
          <a:bodyPr/>
          <a:lstStyle/>
          <a:p>
            <a:r>
              <a:rPr lang="en-US" dirty="0"/>
              <a:t>Infrastructure - Water</a:t>
            </a:r>
          </a:p>
        </p:txBody>
      </p:sp>
      <p:sp>
        <p:nvSpPr>
          <p:cNvPr id="3" name="Content Placeholder 2">
            <a:extLst>
              <a:ext uri="{FF2B5EF4-FFF2-40B4-BE49-F238E27FC236}">
                <a16:creationId xmlns:a16="http://schemas.microsoft.com/office/drawing/2014/main" id="{8F02217F-1763-C299-AC6C-3992A9EEC069}"/>
              </a:ext>
            </a:extLst>
          </p:cNvPr>
          <p:cNvSpPr>
            <a:spLocks noGrp="1"/>
          </p:cNvSpPr>
          <p:nvPr>
            <p:ph idx="1"/>
          </p:nvPr>
        </p:nvSpPr>
        <p:spPr>
          <a:xfrm>
            <a:off x="-248" y="1522919"/>
            <a:ext cx="6080670" cy="1462003"/>
          </a:xfrm>
        </p:spPr>
        <p:txBody>
          <a:bodyPr vert="horz" lIns="68580" tIns="34290" rIns="68580" bIns="34290" rtlCol="0" anchor="t">
            <a:noAutofit/>
          </a:bodyPr>
          <a:lstStyle/>
          <a:p>
            <a:pPr marL="0" indent="0">
              <a:buNone/>
            </a:pPr>
            <a:r>
              <a:rPr lang="en-US" sz="1425" dirty="0"/>
              <a:t>Above-ground pipeline</a:t>
            </a:r>
            <a:endParaRPr lang="en-US" sz="1425" dirty="0">
              <a:cs typeface="Calibri"/>
            </a:endParaRPr>
          </a:p>
          <a:p>
            <a:pPr marL="728663" lvl="1" indent="-214313">
              <a:buFont typeface="Arial"/>
            </a:pPr>
            <a:r>
              <a:rPr lang="en-US" sz="1425" dirty="0"/>
              <a:t>Use high density polyethylene pipe (HDPE) –</a:t>
            </a:r>
            <a:endParaRPr lang="en-US" sz="1425" dirty="0">
              <a:cs typeface="Calibri"/>
            </a:endParaRPr>
          </a:p>
          <a:p>
            <a:pPr marL="728663" lvl="1" indent="-214313">
              <a:buFont typeface="Arial"/>
            </a:pPr>
            <a:r>
              <a:rPr lang="en-US" sz="1425" dirty="0"/>
              <a:t>Many people prefer to go with buried systems – may be able to use above-ground until “kinks” get worked out and then go with buried later.</a:t>
            </a:r>
            <a:endParaRPr lang="en-US" sz="1425" dirty="0">
              <a:cs typeface="Calibri"/>
            </a:endParaRPr>
          </a:p>
          <a:p>
            <a:pPr marL="0" indent="0">
              <a:buNone/>
            </a:pPr>
            <a:r>
              <a:rPr lang="en-US" sz="1425" dirty="0"/>
              <a:t>Portable tanks</a:t>
            </a:r>
            <a:endParaRPr lang="en-US" sz="1425" dirty="0">
              <a:cs typeface="Calibri"/>
            </a:endParaRPr>
          </a:p>
          <a:p>
            <a:pPr marL="728663" lvl="1" indent="-214313">
              <a:buFont typeface="Arial"/>
            </a:pPr>
            <a:r>
              <a:rPr lang="en-US" sz="1425" dirty="0"/>
              <a:t>Utilize quick-couplers to</a:t>
            </a:r>
            <a:br>
              <a:rPr lang="en-US" sz="1425" dirty="0"/>
            </a:br>
            <a:r>
              <a:rPr lang="en-US" sz="1425" dirty="0"/>
              <a:t>connect tanks</a:t>
            </a:r>
            <a:endParaRPr lang="en-US" sz="1425" dirty="0">
              <a:cs typeface="Calibri"/>
            </a:endParaRPr>
          </a:p>
          <a:p>
            <a:pPr marL="728663" lvl="1" indent="-214313">
              <a:buFont typeface="Arial"/>
            </a:pPr>
            <a:r>
              <a:rPr lang="en-US" sz="1425" dirty="0"/>
              <a:t>Can be DIY design</a:t>
            </a:r>
            <a:endParaRPr lang="en-US" sz="1425" dirty="0">
              <a:cs typeface="Calibri"/>
            </a:endParaRPr>
          </a:p>
          <a:p>
            <a:pPr marL="0" indent="0">
              <a:buNone/>
            </a:pPr>
            <a:endParaRPr lang="en-US" sz="1425" dirty="0">
              <a:cs typeface="Calibri"/>
            </a:endParaRPr>
          </a:p>
        </p:txBody>
      </p:sp>
      <p:pic>
        <p:nvPicPr>
          <p:cNvPr id="6" name="Picture 5" descr="Portable Livestock Tanks | K-Line ...">
            <a:extLst>
              <a:ext uri="{FF2B5EF4-FFF2-40B4-BE49-F238E27FC236}">
                <a16:creationId xmlns:a16="http://schemas.microsoft.com/office/drawing/2014/main" id="{839DE20B-D17C-377A-F8E4-6C103C51B9DC}"/>
              </a:ext>
            </a:extLst>
          </p:cNvPr>
          <p:cNvPicPr>
            <a:picLocks noChangeAspect="1"/>
          </p:cNvPicPr>
          <p:nvPr/>
        </p:nvPicPr>
        <p:blipFill>
          <a:blip r:embed="rId3"/>
          <a:stretch>
            <a:fillRect/>
          </a:stretch>
        </p:blipFill>
        <p:spPr>
          <a:xfrm>
            <a:off x="6080421" y="1176632"/>
            <a:ext cx="2886363" cy="1939343"/>
          </a:xfrm>
          <a:prstGeom prst="rect">
            <a:avLst/>
          </a:prstGeom>
          <a:ln w="9525" cap="sq">
            <a:solidFill>
              <a:srgbClr val="000000"/>
            </a:solidFill>
            <a:prstDash val="solid"/>
            <a:miter lim="800000"/>
          </a:ln>
          <a:effectLst/>
        </p:spPr>
      </p:pic>
      <p:pic>
        <p:nvPicPr>
          <p:cNvPr id="8" name="Picture 7">
            <a:extLst>
              <a:ext uri="{FF2B5EF4-FFF2-40B4-BE49-F238E27FC236}">
                <a16:creationId xmlns:a16="http://schemas.microsoft.com/office/drawing/2014/main" id="{713FE876-8B06-631F-EF0B-0FF4D85673A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5815" y="3622407"/>
            <a:ext cx="2821899" cy="2093003"/>
          </a:xfrm>
          <a:prstGeom prst="roundRect">
            <a:avLst>
              <a:gd name="adj" fmla="val 4167"/>
            </a:avLst>
          </a:prstGeom>
          <a:solidFill>
            <a:srgbClr val="FFFFFF"/>
          </a:solidFill>
          <a:ln w="9525" cap="sq">
            <a:solidFill>
              <a:srgbClr val="292929"/>
            </a:solidFill>
            <a:miter lim="800000"/>
          </a:ln>
          <a:effectLst/>
          <a:scene3d>
            <a:camera prst="orthographicFront"/>
            <a:lightRig rig="threePt" dir="t">
              <a:rot lat="0" lon="0" rev="2700000"/>
            </a:lightRig>
          </a:scene3d>
          <a:sp3d>
            <a:bevelT h="38100"/>
            <a:contourClr>
              <a:srgbClr val="C0C0C0"/>
            </a:contourClr>
          </a:sp3d>
        </p:spPr>
      </p:pic>
      <p:pic>
        <p:nvPicPr>
          <p:cNvPr id="10" name="Picture 9">
            <a:extLst>
              <a:ext uri="{FF2B5EF4-FFF2-40B4-BE49-F238E27FC236}">
                <a16:creationId xmlns:a16="http://schemas.microsoft.com/office/drawing/2014/main" id="{B5FACF8B-7442-83AD-AFD6-552C3AEE624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06289" y="3393377"/>
            <a:ext cx="3065489" cy="2224166"/>
          </a:xfrm>
          <a:prstGeom prst="roundRect">
            <a:avLst>
              <a:gd name="adj" fmla="val 4167"/>
            </a:avLst>
          </a:prstGeom>
          <a:solidFill>
            <a:srgbClr val="FFFFFF"/>
          </a:solidFill>
          <a:ln w="9525" cap="sq">
            <a:solidFill>
              <a:srgbClr val="292929"/>
            </a:solidFill>
            <a:miter lim="800000"/>
          </a:ln>
          <a:effectLst/>
          <a:scene3d>
            <a:camera prst="orthographicFront"/>
            <a:lightRig rig="threePt" dir="t">
              <a:rot lat="0" lon="0" rev="2700000"/>
            </a:lightRig>
          </a:scene3d>
          <a:sp3d>
            <a:bevelT h="38100"/>
            <a:contourClr>
              <a:srgbClr val="C0C0C0"/>
            </a:contourClr>
          </a:sp3d>
        </p:spPr>
      </p:pic>
      <p:pic>
        <p:nvPicPr>
          <p:cNvPr id="11" name="Picture 10">
            <a:extLst>
              <a:ext uri="{FF2B5EF4-FFF2-40B4-BE49-F238E27FC236}">
                <a16:creationId xmlns:a16="http://schemas.microsoft.com/office/drawing/2014/main" id="{4C47FF3B-24A4-B033-6BEF-D29F411BA3F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5400000">
            <a:off x="3215852" y="3277400"/>
            <a:ext cx="2730085" cy="2145936"/>
          </a:xfrm>
          <a:prstGeom prst="roundRect">
            <a:avLst>
              <a:gd name="adj" fmla="val 4167"/>
            </a:avLst>
          </a:prstGeom>
          <a:solidFill>
            <a:srgbClr val="FFFFFF"/>
          </a:solidFill>
          <a:ln w="9525" cap="sq">
            <a:solidFill>
              <a:srgbClr val="292929"/>
            </a:solidFill>
            <a:miter lim="800000"/>
          </a:ln>
          <a:effectLst/>
          <a:scene3d>
            <a:camera prst="orthographicFront"/>
            <a:lightRig rig="threePt" dir="t">
              <a:rot lat="0" lon="0" rev="2700000"/>
            </a:lightRig>
          </a:scene3d>
          <a:sp3d>
            <a:bevelT h="38100"/>
            <a:contourClr>
              <a:srgbClr val="C0C0C0"/>
            </a:contourClr>
          </a:sp3d>
        </p:spPr>
      </p:pic>
      <p:sp>
        <p:nvSpPr>
          <p:cNvPr id="12" name="TextBox 11">
            <a:extLst>
              <a:ext uri="{FF2B5EF4-FFF2-40B4-BE49-F238E27FC236}">
                <a16:creationId xmlns:a16="http://schemas.microsoft.com/office/drawing/2014/main" id="{8E1E16A1-8162-AC27-34B5-7FA47098D03F}"/>
              </a:ext>
            </a:extLst>
          </p:cNvPr>
          <p:cNvSpPr txBox="1"/>
          <p:nvPr/>
        </p:nvSpPr>
        <p:spPr>
          <a:xfrm>
            <a:off x="7613918" y="3116377"/>
            <a:ext cx="2089254" cy="2769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a:cs typeface="Calibri"/>
              </a:rPr>
              <a:t>K- Line Irrigation</a:t>
            </a:r>
            <a:endParaRPr lang="en-US" sz="1350"/>
          </a:p>
        </p:txBody>
      </p:sp>
      <p:sp>
        <p:nvSpPr>
          <p:cNvPr id="13" name="TextBox 12">
            <a:extLst>
              <a:ext uri="{FF2B5EF4-FFF2-40B4-BE49-F238E27FC236}">
                <a16:creationId xmlns:a16="http://schemas.microsoft.com/office/drawing/2014/main" id="{A2120E56-B97F-1691-6692-E70E587BCA70}"/>
              </a:ext>
            </a:extLst>
          </p:cNvPr>
          <p:cNvSpPr txBox="1"/>
          <p:nvPr/>
        </p:nvSpPr>
        <p:spPr>
          <a:xfrm>
            <a:off x="6083614" y="5072399"/>
            <a:ext cx="3060386" cy="48474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b="1" dirty="0">
                <a:solidFill>
                  <a:schemeClr val="bg1"/>
                </a:solidFill>
                <a:cs typeface="Calibri"/>
              </a:rPr>
              <a:t>Bottom Photos: Tanse Herrmann - NRCS</a:t>
            </a:r>
            <a:endParaRPr lang="en-US" sz="1350" b="1" dirty="0">
              <a:solidFill>
                <a:schemeClr val="bg1"/>
              </a:solidFill>
            </a:endParaRPr>
          </a:p>
        </p:txBody>
      </p:sp>
    </p:spTree>
    <p:extLst>
      <p:ext uri="{BB962C8B-B14F-4D97-AF65-F5344CB8AC3E}">
        <p14:creationId xmlns:p14="http://schemas.microsoft.com/office/powerpoint/2010/main" val="9842701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9608F6B-C059-2B75-2889-DA05C69A3F99}"/>
              </a:ext>
            </a:extLst>
          </p:cNvPr>
          <p:cNvSpPr>
            <a:spLocks noGrp="1"/>
          </p:cNvSpPr>
          <p:nvPr>
            <p:ph type="title"/>
          </p:nvPr>
        </p:nvSpPr>
        <p:spPr>
          <a:xfrm>
            <a:off x="0" y="1231428"/>
            <a:ext cx="7886700" cy="757238"/>
          </a:xfrm>
        </p:spPr>
        <p:txBody>
          <a:bodyPr/>
          <a:lstStyle/>
          <a:p>
            <a:r>
              <a:rPr lang="en-US" dirty="0"/>
              <a:t>Infrastructure - Water</a:t>
            </a:r>
          </a:p>
        </p:txBody>
      </p:sp>
      <p:sp>
        <p:nvSpPr>
          <p:cNvPr id="3" name="Content Placeholder 2">
            <a:extLst>
              <a:ext uri="{FF2B5EF4-FFF2-40B4-BE49-F238E27FC236}">
                <a16:creationId xmlns:a16="http://schemas.microsoft.com/office/drawing/2014/main" id="{9CAF99A3-88B9-9651-00FC-75B12B48FD0A}"/>
              </a:ext>
            </a:extLst>
          </p:cNvPr>
          <p:cNvSpPr>
            <a:spLocks noGrp="1"/>
          </p:cNvSpPr>
          <p:nvPr>
            <p:ph idx="1"/>
          </p:nvPr>
        </p:nvSpPr>
        <p:spPr>
          <a:xfrm>
            <a:off x="154858" y="1748891"/>
            <a:ext cx="4579375" cy="3360218"/>
          </a:xfrm>
        </p:spPr>
        <p:txBody>
          <a:bodyPr vert="horz" lIns="68580" tIns="34290" rIns="68580" bIns="34290" rtlCol="0" anchor="t">
            <a:normAutofit/>
          </a:bodyPr>
          <a:lstStyle/>
          <a:p>
            <a:r>
              <a:rPr lang="en-US" sz="1575" dirty="0">
                <a:cs typeface="Calibri"/>
              </a:rPr>
              <a:t>High numbers can be watered from a small tank provided there is quick recovery in the system – livestock will “wait” to drink if they trust the water will be there.</a:t>
            </a:r>
          </a:p>
        </p:txBody>
      </p:sp>
      <p:pic>
        <p:nvPicPr>
          <p:cNvPr id="2" name="Picture 1">
            <a:extLst>
              <a:ext uri="{FF2B5EF4-FFF2-40B4-BE49-F238E27FC236}">
                <a16:creationId xmlns:a16="http://schemas.microsoft.com/office/drawing/2014/main" id="{C441C668-B4BF-B8D1-E418-1C225787F500}"/>
              </a:ext>
            </a:extLst>
          </p:cNvPr>
          <p:cNvPicPr>
            <a:picLocks noChangeAspect="1"/>
          </p:cNvPicPr>
          <p:nvPr/>
        </p:nvPicPr>
        <p:blipFill>
          <a:blip r:embed="rId3" cstate="email">
            <a:extLst>
              <a:ext uri="{28A0092B-C50C-407E-A947-70E740481C1C}">
                <a14:useLocalDpi xmlns:a14="http://schemas.microsoft.com/office/drawing/2010/main"/>
              </a:ext>
            </a:extLst>
          </a:blip>
          <a:srcRect r="-214"/>
          <a:stretch/>
        </p:blipFill>
        <p:spPr>
          <a:xfrm>
            <a:off x="4874338" y="1174121"/>
            <a:ext cx="4114805" cy="149925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a:extLst>
              <a:ext uri="{FF2B5EF4-FFF2-40B4-BE49-F238E27FC236}">
                <a16:creationId xmlns:a16="http://schemas.microsoft.com/office/drawing/2014/main" id="{81FCB9EF-7EEC-794C-ECFD-DA9235451CC1}"/>
              </a:ext>
            </a:extLst>
          </p:cNvPr>
          <p:cNvSpPr txBox="1"/>
          <p:nvPr/>
        </p:nvSpPr>
        <p:spPr>
          <a:xfrm>
            <a:off x="6738307" y="2741724"/>
            <a:ext cx="2312377" cy="2769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dirty="0">
                <a:cs typeface="Calibri"/>
              </a:rPr>
              <a:t>Tanse Herrmann - NRCS</a:t>
            </a:r>
            <a:endParaRPr lang="en-US" sz="1350" dirty="0"/>
          </a:p>
        </p:txBody>
      </p:sp>
      <p:sp>
        <p:nvSpPr>
          <p:cNvPr id="7" name="TextBox 6">
            <a:extLst>
              <a:ext uri="{FF2B5EF4-FFF2-40B4-BE49-F238E27FC236}">
                <a16:creationId xmlns:a16="http://schemas.microsoft.com/office/drawing/2014/main" id="{FB48C9F0-1F71-B895-BC07-5CAC9781F083}"/>
              </a:ext>
            </a:extLst>
          </p:cNvPr>
          <p:cNvSpPr txBox="1"/>
          <p:nvPr/>
        </p:nvSpPr>
        <p:spPr>
          <a:xfrm>
            <a:off x="154858" y="2948516"/>
            <a:ext cx="6333866" cy="2758447"/>
          </a:xfrm>
          <a:prstGeom prst="rect">
            <a:avLst/>
          </a:prstGeom>
          <a:noFill/>
        </p:spPr>
        <p:txBody>
          <a:bodyPr wrap="square">
            <a:spAutoFit/>
          </a:bodyPr>
          <a:lstStyle/>
          <a:p>
            <a:pPr marL="214313" indent="-214313">
              <a:buFont typeface="Arial" panose="020B0604020202020204" pitchFamily="34" charset="0"/>
              <a:buChar char="•"/>
            </a:pPr>
            <a:r>
              <a:rPr lang="en-US" sz="1575" dirty="0"/>
              <a:t>Alternatively, the amount needed when hauling water may be twice that recommended for a plumbed system – if water runs out just one time, livestock will tend to camp out at the water and drink more.</a:t>
            </a:r>
            <a:br>
              <a:rPr lang="en-US" sz="1575" dirty="0"/>
            </a:br>
            <a:endParaRPr lang="en-US" sz="1575" dirty="0">
              <a:cs typeface="Calibri"/>
            </a:endParaRPr>
          </a:p>
          <a:p>
            <a:pPr marL="214313" indent="-214313">
              <a:buFont typeface="Arial" panose="020B0604020202020204" pitchFamily="34" charset="0"/>
              <a:buChar char="•"/>
            </a:pPr>
            <a:r>
              <a:rPr lang="en-US" sz="1575" dirty="0">
                <a:cs typeface="Calibri"/>
              </a:rPr>
              <a:t>At minimum, Cow/calf &amp; mature horse needs 18 gal/day; ewes with lambs 3 gal/day.</a:t>
            </a:r>
            <a:br>
              <a:rPr lang="en-US" sz="1575" dirty="0">
                <a:cs typeface="Calibri"/>
              </a:rPr>
            </a:br>
            <a:endParaRPr lang="en-US" sz="1575" dirty="0">
              <a:cs typeface="Calibri"/>
            </a:endParaRPr>
          </a:p>
          <a:p>
            <a:pPr marL="214313" indent="-214313">
              <a:buFont typeface="Arial" panose="020B0604020202020204" pitchFamily="34" charset="0"/>
              <a:buChar char="•"/>
            </a:pPr>
            <a:r>
              <a:rPr lang="en-US" sz="1575" dirty="0"/>
              <a:t>Additional criteria:  minimum of 1-day storage, protect inlet &amp; floats, consider trough height for access to all classes of livestock, wildlife escape ramp.</a:t>
            </a:r>
            <a:endParaRPr lang="en-US" sz="1575" dirty="0">
              <a:cs typeface="Calibri"/>
            </a:endParaRPr>
          </a:p>
        </p:txBody>
      </p:sp>
      <p:sp>
        <p:nvSpPr>
          <p:cNvPr id="8" name="TextBox 7">
            <a:extLst>
              <a:ext uri="{FF2B5EF4-FFF2-40B4-BE49-F238E27FC236}">
                <a16:creationId xmlns:a16="http://schemas.microsoft.com/office/drawing/2014/main" id="{D8B9F107-033B-8F7D-00D4-53DCF995EFB6}"/>
              </a:ext>
            </a:extLst>
          </p:cNvPr>
          <p:cNvSpPr txBox="1"/>
          <p:nvPr/>
        </p:nvSpPr>
        <p:spPr>
          <a:xfrm>
            <a:off x="6738307" y="3552637"/>
            <a:ext cx="2312378" cy="1754326"/>
          </a:xfrm>
          <a:prstGeom prst="rect">
            <a:avLst/>
          </a:prstGeom>
          <a:noFill/>
        </p:spPr>
        <p:txBody>
          <a:bodyPr wrap="square" rtlCol="0">
            <a:spAutoFit/>
          </a:bodyPr>
          <a:lstStyle/>
          <a:p>
            <a:r>
              <a:rPr lang="en-US" sz="1200" dirty="0">
                <a:highlight>
                  <a:srgbClr val="FFFF00"/>
                </a:highlight>
              </a:rPr>
              <a:t>These guidelines </a:t>
            </a:r>
            <a:r>
              <a:rPr lang="en-US" sz="1200" b="1" dirty="0">
                <a:highlight>
                  <a:srgbClr val="FFFF00"/>
                </a:highlight>
              </a:rPr>
              <a:t>do</a:t>
            </a:r>
            <a:r>
              <a:rPr lang="en-US" sz="1200" dirty="0">
                <a:highlight>
                  <a:srgbClr val="FFFF00"/>
                </a:highlight>
              </a:rPr>
              <a:t> change based on location and environmental conditions. </a:t>
            </a:r>
          </a:p>
          <a:p>
            <a:endParaRPr lang="en-US" sz="1200" dirty="0">
              <a:highlight>
                <a:srgbClr val="FFFF00"/>
              </a:highlight>
            </a:endParaRPr>
          </a:p>
          <a:p>
            <a:r>
              <a:rPr lang="en-US" sz="1200" dirty="0">
                <a:highlight>
                  <a:srgbClr val="FFFF00"/>
                </a:highlight>
              </a:rPr>
              <a:t>Consult your </a:t>
            </a:r>
            <a:r>
              <a:rPr lang="en-US" sz="1200" dirty="0" err="1">
                <a:highlight>
                  <a:srgbClr val="FFFF00"/>
                </a:highlight>
              </a:rPr>
              <a:t>eFOTG</a:t>
            </a:r>
            <a:r>
              <a:rPr lang="en-US" sz="1200" dirty="0">
                <a:highlight>
                  <a:srgbClr val="FFFF00"/>
                </a:highlight>
              </a:rPr>
              <a:t>, State Grazing Specialist, State Engineer and/or State Extension Service.</a:t>
            </a:r>
          </a:p>
        </p:txBody>
      </p:sp>
    </p:spTree>
    <p:extLst>
      <p:ext uri="{BB962C8B-B14F-4D97-AF65-F5344CB8AC3E}">
        <p14:creationId xmlns:p14="http://schemas.microsoft.com/office/powerpoint/2010/main" val="13275854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sky, boat, belt, water&#10;&#10;Description generated with very high confidence">
            <a:extLst>
              <a:ext uri="{FF2B5EF4-FFF2-40B4-BE49-F238E27FC236}">
                <a16:creationId xmlns:a16="http://schemas.microsoft.com/office/drawing/2014/main" id="{08D38552-1510-53D1-7B51-6B3F5C0DDCE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541884" y="1460412"/>
            <a:ext cx="2081398" cy="1935966"/>
          </a:xfrm>
          <a:prstGeom prst="rect">
            <a:avLst/>
          </a:prstGeom>
        </p:spPr>
      </p:pic>
      <p:pic>
        <p:nvPicPr>
          <p:cNvPr id="5" name="Picture 4" descr="A herd of cattle standing on top of a grass covered field&#10;&#10;Description generated with very high confidence">
            <a:extLst>
              <a:ext uri="{FF2B5EF4-FFF2-40B4-BE49-F238E27FC236}">
                <a16:creationId xmlns:a16="http://schemas.microsoft.com/office/drawing/2014/main" id="{3536BEBF-AAE1-9C02-F4C6-D8FB1395D7D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656491" y="1957270"/>
            <a:ext cx="2081399" cy="1936271"/>
          </a:xfrm>
          <a:prstGeom prst="rect">
            <a:avLst/>
          </a:prstGeom>
        </p:spPr>
      </p:pic>
      <p:sp>
        <p:nvSpPr>
          <p:cNvPr id="6" name="TextBox 5">
            <a:extLst>
              <a:ext uri="{FF2B5EF4-FFF2-40B4-BE49-F238E27FC236}">
                <a16:creationId xmlns:a16="http://schemas.microsoft.com/office/drawing/2014/main" id="{15BA5DC3-3D1F-EDFF-105B-4D790A22087F}"/>
              </a:ext>
            </a:extLst>
          </p:cNvPr>
          <p:cNvSpPr txBox="1"/>
          <p:nvPr/>
        </p:nvSpPr>
        <p:spPr>
          <a:xfrm>
            <a:off x="3441606" y="2821529"/>
            <a:ext cx="1017266" cy="230832"/>
          </a:xfrm>
          <a:prstGeom prst="rect">
            <a:avLst/>
          </a:prstGeom>
          <a:noFill/>
        </p:spPr>
        <p:txBody>
          <a:bodyPr wrap="square" rtlCol="0">
            <a:spAutoFit/>
          </a:bodyPr>
          <a:lstStyle/>
          <a:p>
            <a:pPr algn="r"/>
            <a:r>
              <a:rPr lang="en-US" sz="900" dirty="0"/>
              <a:t>Rubbermaid</a:t>
            </a:r>
          </a:p>
        </p:txBody>
      </p:sp>
      <p:sp>
        <p:nvSpPr>
          <p:cNvPr id="7" name="TextBox 6">
            <a:extLst>
              <a:ext uri="{FF2B5EF4-FFF2-40B4-BE49-F238E27FC236}">
                <a16:creationId xmlns:a16="http://schemas.microsoft.com/office/drawing/2014/main" id="{8A627647-4D9C-4255-2B15-EAD0760F6316}"/>
              </a:ext>
            </a:extLst>
          </p:cNvPr>
          <p:cNvSpPr txBox="1"/>
          <p:nvPr/>
        </p:nvSpPr>
        <p:spPr>
          <a:xfrm>
            <a:off x="7114336" y="3894521"/>
            <a:ext cx="1645916" cy="230832"/>
          </a:xfrm>
          <a:prstGeom prst="rect">
            <a:avLst/>
          </a:prstGeom>
          <a:noFill/>
        </p:spPr>
        <p:txBody>
          <a:bodyPr wrap="square" rtlCol="0">
            <a:spAutoFit/>
          </a:bodyPr>
          <a:lstStyle/>
          <a:p>
            <a:pPr algn="r"/>
            <a:r>
              <a:rPr lang="en-US" sz="900"/>
              <a:t>K-Line North America</a:t>
            </a:r>
          </a:p>
        </p:txBody>
      </p:sp>
      <p:pic>
        <p:nvPicPr>
          <p:cNvPr id="8" name="Picture 4" descr="Quick coupler image">
            <a:extLst>
              <a:ext uri="{FF2B5EF4-FFF2-40B4-BE49-F238E27FC236}">
                <a16:creationId xmlns:a16="http://schemas.microsoft.com/office/drawing/2014/main" id="{1669EAB4-DF07-AC6F-3161-33C25D44C51F}"/>
              </a:ext>
            </a:extLst>
          </p:cNvPr>
          <p:cNvPicPr>
            <a:picLocks noChangeAspect="1" noChangeArrowheads="1"/>
          </p:cNvPicPr>
          <p:nvPr/>
        </p:nvPicPr>
        <p:blipFill rotWithShape="1">
          <a:blip r:embed="rId5" cstate="email">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a:ext>
            </a:extLst>
          </a:blip>
          <a:srcRect/>
          <a:stretch/>
        </p:blipFill>
        <p:spPr bwMode="auto">
          <a:xfrm>
            <a:off x="3582583" y="3489478"/>
            <a:ext cx="2373518" cy="18295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BC4A16AD-3E82-2B3D-C228-2714E024E70B}"/>
              </a:ext>
            </a:extLst>
          </p:cNvPr>
          <p:cNvSpPr txBox="1"/>
          <p:nvPr/>
        </p:nvSpPr>
        <p:spPr>
          <a:xfrm>
            <a:off x="4938819" y="5321670"/>
            <a:ext cx="1079500" cy="230832"/>
          </a:xfrm>
          <a:prstGeom prst="rect">
            <a:avLst/>
          </a:prstGeom>
          <a:noFill/>
        </p:spPr>
        <p:txBody>
          <a:bodyPr wrap="square" rtlCol="0">
            <a:spAutoFit/>
          </a:bodyPr>
          <a:lstStyle/>
          <a:p>
            <a:pPr algn="r"/>
            <a:r>
              <a:rPr lang="en-US" sz="900"/>
              <a:t>Judge Jessop</a:t>
            </a:r>
          </a:p>
        </p:txBody>
      </p:sp>
      <p:pic>
        <p:nvPicPr>
          <p:cNvPr id="10" name="Picture 9">
            <a:extLst>
              <a:ext uri="{FF2B5EF4-FFF2-40B4-BE49-F238E27FC236}">
                <a16:creationId xmlns:a16="http://schemas.microsoft.com/office/drawing/2014/main" id="{66465885-2A59-3F14-A2DE-13377A449C4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07610" y="3434771"/>
            <a:ext cx="2538300" cy="19038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TextBox 10">
            <a:extLst>
              <a:ext uri="{FF2B5EF4-FFF2-40B4-BE49-F238E27FC236}">
                <a16:creationId xmlns:a16="http://schemas.microsoft.com/office/drawing/2014/main" id="{24B0AC3C-AB0E-73C4-A86A-F0045BA47B5B}"/>
              </a:ext>
            </a:extLst>
          </p:cNvPr>
          <p:cNvSpPr txBox="1"/>
          <p:nvPr/>
        </p:nvSpPr>
        <p:spPr>
          <a:xfrm>
            <a:off x="1766411" y="5338601"/>
            <a:ext cx="1079500" cy="230832"/>
          </a:xfrm>
          <a:prstGeom prst="rect">
            <a:avLst/>
          </a:prstGeom>
          <a:noFill/>
        </p:spPr>
        <p:txBody>
          <a:bodyPr wrap="square" rtlCol="0">
            <a:spAutoFit/>
          </a:bodyPr>
          <a:lstStyle/>
          <a:p>
            <a:pPr algn="r"/>
            <a:r>
              <a:rPr lang="en-US" sz="900"/>
              <a:t>Judge Jessop</a:t>
            </a:r>
          </a:p>
        </p:txBody>
      </p:sp>
      <p:sp>
        <p:nvSpPr>
          <p:cNvPr id="12" name="Title 1">
            <a:extLst>
              <a:ext uri="{FF2B5EF4-FFF2-40B4-BE49-F238E27FC236}">
                <a16:creationId xmlns:a16="http://schemas.microsoft.com/office/drawing/2014/main" id="{C863A418-5802-E256-D864-57C8F560B679}"/>
              </a:ext>
            </a:extLst>
          </p:cNvPr>
          <p:cNvSpPr>
            <a:spLocks noGrp="1"/>
          </p:cNvSpPr>
          <p:nvPr>
            <p:ph type="title"/>
          </p:nvPr>
        </p:nvSpPr>
        <p:spPr>
          <a:xfrm>
            <a:off x="42291" y="1267780"/>
            <a:ext cx="5728189" cy="757238"/>
          </a:xfrm>
        </p:spPr>
        <p:txBody>
          <a:bodyPr/>
          <a:lstStyle/>
          <a:p>
            <a:r>
              <a:rPr lang="en-US" dirty="0"/>
              <a:t>Infrastructure - Water</a:t>
            </a:r>
          </a:p>
        </p:txBody>
      </p:sp>
    </p:spTree>
    <p:extLst>
      <p:ext uri="{BB962C8B-B14F-4D97-AF65-F5344CB8AC3E}">
        <p14:creationId xmlns:p14="http://schemas.microsoft.com/office/powerpoint/2010/main" val="31322074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BD28A6-632C-CBD9-F006-1CDB38D7772B}"/>
              </a:ext>
            </a:extLst>
          </p:cNvPr>
          <p:cNvSpPr>
            <a:spLocks noGrp="1"/>
          </p:cNvSpPr>
          <p:nvPr>
            <p:ph type="title"/>
          </p:nvPr>
        </p:nvSpPr>
        <p:spPr>
          <a:xfrm>
            <a:off x="53463" y="1257658"/>
            <a:ext cx="7886700" cy="757238"/>
          </a:xfrm>
        </p:spPr>
        <p:txBody>
          <a:bodyPr>
            <a:normAutofit/>
          </a:bodyPr>
          <a:lstStyle/>
          <a:p>
            <a:r>
              <a:rPr lang="en-US" dirty="0"/>
              <a:t>WHAT DO YOU HAVE &amp; WHAT DO YOU NEED?</a:t>
            </a:r>
            <a:br>
              <a:rPr lang="en-US" dirty="0"/>
            </a:br>
            <a:r>
              <a:rPr lang="en-US" dirty="0">
                <a:cs typeface="Calibri Light"/>
              </a:rPr>
              <a:t>Forage &amp; Livestock</a:t>
            </a:r>
          </a:p>
        </p:txBody>
      </p:sp>
      <p:sp>
        <p:nvSpPr>
          <p:cNvPr id="3" name="Content Placeholder 2">
            <a:extLst>
              <a:ext uri="{FF2B5EF4-FFF2-40B4-BE49-F238E27FC236}">
                <a16:creationId xmlns:a16="http://schemas.microsoft.com/office/drawing/2014/main" id="{CBD35329-CDD3-6DE6-FFF5-77144B62CDCB}"/>
              </a:ext>
            </a:extLst>
          </p:cNvPr>
          <p:cNvSpPr>
            <a:spLocks noGrp="1"/>
          </p:cNvSpPr>
          <p:nvPr>
            <p:ph idx="1"/>
          </p:nvPr>
        </p:nvSpPr>
        <p:spPr>
          <a:xfrm>
            <a:off x="628650" y="2226469"/>
            <a:ext cx="7886700" cy="529920"/>
          </a:xfrm>
        </p:spPr>
        <p:txBody>
          <a:bodyPr vert="horz" lIns="68580" tIns="34290" rIns="68580" bIns="34290" rtlCol="0" anchor="t">
            <a:normAutofit/>
          </a:bodyPr>
          <a:lstStyle/>
          <a:p>
            <a:r>
              <a:rPr lang="en-US">
                <a:solidFill>
                  <a:schemeClr val="tx1"/>
                </a:solidFill>
              </a:rPr>
              <a:t>Yes, there is an app for that:</a:t>
            </a:r>
          </a:p>
        </p:txBody>
      </p:sp>
      <p:pic>
        <p:nvPicPr>
          <p:cNvPr id="6" name="Picture 5" descr="Qr code&#10;&#10;Description automatically generated">
            <a:extLst>
              <a:ext uri="{FF2B5EF4-FFF2-40B4-BE49-F238E27FC236}">
                <a16:creationId xmlns:a16="http://schemas.microsoft.com/office/drawing/2014/main" id="{0099DD0C-A309-5AAC-9A10-28D0E46A567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43429" y="2743200"/>
            <a:ext cx="2857143" cy="2857143"/>
          </a:xfrm>
          <a:prstGeom prst="rect">
            <a:avLst/>
          </a:prstGeom>
        </p:spPr>
      </p:pic>
    </p:spTree>
    <p:extLst>
      <p:ext uri="{BB962C8B-B14F-4D97-AF65-F5344CB8AC3E}">
        <p14:creationId xmlns:p14="http://schemas.microsoft.com/office/powerpoint/2010/main" val="9183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title"/>
          </p:nvPr>
        </p:nvSpPr>
        <p:spPr>
          <a:xfrm>
            <a:off x="147582" y="1481778"/>
            <a:ext cx="8767818" cy="398312"/>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nSpc>
                <a:spcPct val="90000"/>
              </a:lnSpc>
              <a:spcBef>
                <a:spcPts val="750"/>
              </a:spcBef>
              <a:defRPr/>
            </a:pPr>
            <a:r>
              <a:rPr lang="en-US" dirty="0">
                <a:ea typeface="Open Sans" panose="020B0606030504020204" pitchFamily="34" charset="0"/>
                <a:cs typeface="Open Sans" panose="020B0606030504020204" pitchFamily="34" charset="0"/>
              </a:rPr>
              <a:t>Thank you!</a:t>
            </a:r>
          </a:p>
        </p:txBody>
      </p:sp>
      <p:sp>
        <p:nvSpPr>
          <p:cNvPr id="13" name="TextBox 12">
            <a:extLst>
              <a:ext uri="{FF2B5EF4-FFF2-40B4-BE49-F238E27FC236}">
                <a16:creationId xmlns:a16="http://schemas.microsoft.com/office/drawing/2014/main" id="{C833F181-D319-9E26-D21E-33A9251CB7E1}"/>
              </a:ext>
            </a:extLst>
          </p:cNvPr>
          <p:cNvSpPr txBox="1"/>
          <p:nvPr/>
        </p:nvSpPr>
        <p:spPr>
          <a:xfrm>
            <a:off x="228601" y="5170897"/>
            <a:ext cx="5488733" cy="300082"/>
          </a:xfrm>
          <a:prstGeom prst="rect">
            <a:avLst/>
          </a:prstGeom>
          <a:noFill/>
        </p:spPr>
        <p:txBody>
          <a:bodyPr wrap="square" rtlCol="0">
            <a:spAutoFit/>
          </a:bodyPr>
          <a:lstStyle/>
          <a:p>
            <a:r>
              <a:rPr lang="en-US" sz="1350" dirty="0">
                <a:solidFill>
                  <a:srgbClr val="000000"/>
                </a:solidFill>
              </a:rPr>
              <a:t>USDA is an equal opportunity provider, employer, and lender. </a:t>
            </a:r>
          </a:p>
        </p:txBody>
      </p:sp>
      <p:sp>
        <p:nvSpPr>
          <p:cNvPr id="7" name="Content Placeholder 6">
            <a:extLst>
              <a:ext uri="{FF2B5EF4-FFF2-40B4-BE49-F238E27FC236}">
                <a16:creationId xmlns:a16="http://schemas.microsoft.com/office/drawing/2014/main" id="{75F84242-3328-C5EC-1955-22A95653FBD2}"/>
              </a:ext>
            </a:extLst>
          </p:cNvPr>
          <p:cNvSpPr>
            <a:spLocks noGrp="1"/>
          </p:cNvSpPr>
          <p:nvPr>
            <p:ph sz="quarter" idx="10"/>
          </p:nvPr>
        </p:nvSpPr>
        <p:spPr>
          <a:xfrm>
            <a:off x="1252330" y="2139398"/>
            <a:ext cx="6927574" cy="2773017"/>
          </a:xfrm>
        </p:spPr>
        <p:txBody>
          <a:bodyPr/>
          <a:lstStyle/>
          <a:p>
            <a:pPr marL="0" indent="0">
              <a:buNone/>
            </a:pPr>
            <a:r>
              <a:rPr lang="en-US" dirty="0">
                <a:solidFill>
                  <a:schemeClr val="accent5"/>
                </a:solidFill>
              </a:rPr>
              <a:t>For more information on Managing Soil Health, </a:t>
            </a:r>
          </a:p>
          <a:p>
            <a:pPr marL="0" indent="0">
              <a:buNone/>
            </a:pPr>
            <a:r>
              <a:rPr lang="en-US" dirty="0">
                <a:solidFill>
                  <a:schemeClr val="accent5"/>
                </a:solidFill>
              </a:rPr>
              <a:t>visit us here: </a:t>
            </a:r>
          </a:p>
          <a:p>
            <a:pPr marL="0" indent="0">
              <a:buNone/>
            </a:pPr>
            <a:endParaRPr lang="en-US" dirty="0">
              <a:solidFill>
                <a:schemeClr val="accent5"/>
              </a:solidFill>
            </a:endParaRPr>
          </a:p>
          <a:p>
            <a:pPr marL="0" indent="0" algn="ctr">
              <a:buNone/>
            </a:pPr>
            <a:r>
              <a:rPr lang="en-US" dirty="0">
                <a:solidFill>
                  <a:schemeClr val="accent1"/>
                </a:solidFill>
              </a:rPr>
              <a:t>https://www.nrcs.usda.gov/conservation-basics/natural-resource-concerns/soils/soil-health</a:t>
            </a:r>
          </a:p>
        </p:txBody>
      </p:sp>
    </p:spTree>
    <p:extLst>
      <p:ext uri="{BB962C8B-B14F-4D97-AF65-F5344CB8AC3E}">
        <p14:creationId xmlns:p14="http://schemas.microsoft.com/office/powerpoint/2010/main" val="690273487"/>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47E9B-B665-18A4-D10B-7B43AC0D56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BFBD95-A71D-2440-FF14-FDD2382FE3E8}"/>
              </a:ext>
            </a:extLst>
          </p:cNvPr>
          <p:cNvSpPr>
            <a:spLocks noGrp="1"/>
          </p:cNvSpPr>
          <p:nvPr>
            <p:ph type="title"/>
          </p:nvPr>
        </p:nvSpPr>
        <p:spPr>
          <a:xfrm>
            <a:off x="0" y="1184666"/>
            <a:ext cx="9302261" cy="809992"/>
          </a:xfrm>
        </p:spPr>
        <p:txBody>
          <a:bodyPr>
            <a:normAutofit/>
          </a:bodyPr>
          <a:lstStyle/>
          <a:p>
            <a:r>
              <a:rPr lang="en-US" dirty="0">
                <a:cs typeface="Calibri Light"/>
              </a:rPr>
              <a:t>Comparing Purposes: Annual Forages for Grazing Systems (810)</a:t>
            </a:r>
            <a:endParaRPr lang="en-US" dirty="0"/>
          </a:p>
        </p:txBody>
      </p:sp>
      <p:pic>
        <p:nvPicPr>
          <p:cNvPr id="4" name="Content Placeholder 3">
            <a:extLst>
              <a:ext uri="{FF2B5EF4-FFF2-40B4-BE49-F238E27FC236}">
                <a16:creationId xmlns:a16="http://schemas.microsoft.com/office/drawing/2014/main" id="{E1B22F54-1C9B-040F-F1E1-6DD9724C6140}"/>
              </a:ext>
            </a:extLst>
          </p:cNvPr>
          <p:cNvPicPr>
            <a:picLocks noGrp="1" noChangeAspect="1"/>
          </p:cNvPicPr>
          <p:nvPr>
            <p:ph idx="1"/>
          </p:nvPr>
        </p:nvPicPr>
        <p:blipFill>
          <a:blip r:embed="rId3"/>
          <a:stretch/>
        </p:blipFill>
        <p:spPr>
          <a:xfrm>
            <a:off x="1624007" y="2422072"/>
            <a:ext cx="7068260" cy="2004288"/>
          </a:xfrm>
        </p:spPr>
      </p:pic>
      <p:sp>
        <p:nvSpPr>
          <p:cNvPr id="6" name="TextBox 5">
            <a:extLst>
              <a:ext uri="{FF2B5EF4-FFF2-40B4-BE49-F238E27FC236}">
                <a16:creationId xmlns:a16="http://schemas.microsoft.com/office/drawing/2014/main" id="{A9DF5203-910A-38F2-40A1-B4C76A7DE4E3}"/>
              </a:ext>
            </a:extLst>
          </p:cNvPr>
          <p:cNvSpPr txBox="1"/>
          <p:nvPr/>
        </p:nvSpPr>
        <p:spPr>
          <a:xfrm>
            <a:off x="525584" y="2939468"/>
            <a:ext cx="2100162" cy="48474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2700" b="1">
                <a:cs typeface="Calibri"/>
              </a:rPr>
              <a:t>810</a:t>
            </a:r>
            <a:endParaRPr lang="en-US" sz="2700" b="1"/>
          </a:p>
        </p:txBody>
      </p:sp>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0F66E736-BF92-8C99-1E15-38857693C8FE}"/>
                  </a:ext>
                </a:extLst>
              </p14:cNvPr>
              <p14:cNvContentPartPr/>
              <p14:nvPr/>
            </p14:nvContentPartPr>
            <p14:xfrm>
              <a:off x="2935528" y="3999470"/>
              <a:ext cx="2993324" cy="63738"/>
            </p14:xfrm>
          </p:contentPart>
        </mc:Choice>
        <mc:Fallback xmlns="">
          <p:pic>
            <p:nvPicPr>
              <p:cNvPr id="8" name="Ink 7">
                <a:extLst>
                  <a:ext uri="{FF2B5EF4-FFF2-40B4-BE49-F238E27FC236}">
                    <a16:creationId xmlns:a16="http://schemas.microsoft.com/office/drawing/2014/main" id="{0F66E736-BF92-8C99-1E15-38857693C8FE}"/>
                  </a:ext>
                </a:extLst>
              </p:cNvPr>
              <p:cNvPicPr/>
              <p:nvPr/>
            </p:nvPicPr>
            <p:blipFill>
              <a:blip r:embed="rId5"/>
              <a:stretch>
                <a:fillRect/>
              </a:stretch>
            </p:blipFill>
            <p:spPr>
              <a:xfrm>
                <a:off x="2881536" y="3891439"/>
                <a:ext cx="3100948" cy="279439"/>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0" name="Ink 9">
                <a:extLst>
                  <a:ext uri="{FF2B5EF4-FFF2-40B4-BE49-F238E27FC236}">
                    <a16:creationId xmlns:a16="http://schemas.microsoft.com/office/drawing/2014/main" id="{7E74A0F1-F9C2-643E-0855-63C679BF7141}"/>
                  </a:ext>
                </a:extLst>
              </p14:cNvPr>
              <p14:cNvContentPartPr/>
              <p14:nvPr/>
            </p14:nvContentPartPr>
            <p14:xfrm>
              <a:off x="2954999" y="3807866"/>
              <a:ext cx="2037032" cy="34289"/>
            </p14:xfrm>
          </p:contentPart>
        </mc:Choice>
        <mc:Fallback xmlns="">
          <p:pic>
            <p:nvPicPr>
              <p:cNvPr id="10" name="Ink 9">
                <a:extLst>
                  <a:ext uri="{FF2B5EF4-FFF2-40B4-BE49-F238E27FC236}">
                    <a16:creationId xmlns:a16="http://schemas.microsoft.com/office/drawing/2014/main" id="{7E74A0F1-F9C2-643E-0855-63C679BF7141}"/>
                  </a:ext>
                </a:extLst>
              </p:cNvPr>
              <p:cNvPicPr/>
              <p:nvPr/>
            </p:nvPicPr>
            <p:blipFill>
              <a:blip r:embed="rId7"/>
              <a:stretch>
                <a:fillRect/>
              </a:stretch>
            </p:blipFill>
            <p:spPr>
              <a:xfrm>
                <a:off x="2901005" y="3680870"/>
                <a:ext cx="2144661" cy="287858"/>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2" name="Ink 11">
                <a:extLst>
                  <a:ext uri="{FF2B5EF4-FFF2-40B4-BE49-F238E27FC236}">
                    <a16:creationId xmlns:a16="http://schemas.microsoft.com/office/drawing/2014/main" id="{3F2CC1D8-4013-ADF8-EE25-A758D61257CF}"/>
                  </a:ext>
                </a:extLst>
              </p14:cNvPr>
              <p14:cNvContentPartPr/>
              <p14:nvPr/>
            </p14:nvContentPartPr>
            <p14:xfrm>
              <a:off x="2880365" y="3477868"/>
              <a:ext cx="2512655" cy="34289"/>
            </p14:xfrm>
          </p:contentPart>
        </mc:Choice>
        <mc:Fallback xmlns="">
          <p:pic>
            <p:nvPicPr>
              <p:cNvPr id="12" name="Ink 11">
                <a:extLst>
                  <a:ext uri="{FF2B5EF4-FFF2-40B4-BE49-F238E27FC236}">
                    <a16:creationId xmlns:a16="http://schemas.microsoft.com/office/drawing/2014/main" id="{3F2CC1D8-4013-ADF8-EE25-A758D61257CF}"/>
                  </a:ext>
                </a:extLst>
              </p:cNvPr>
              <p:cNvPicPr/>
              <p:nvPr/>
            </p:nvPicPr>
            <p:blipFill>
              <a:blip r:embed="rId9"/>
              <a:stretch>
                <a:fillRect/>
              </a:stretch>
            </p:blipFill>
            <p:spPr>
              <a:xfrm>
                <a:off x="2826376" y="3370715"/>
                <a:ext cx="2620273" cy="248238"/>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4" name="Ink 13">
                <a:extLst>
                  <a:ext uri="{FF2B5EF4-FFF2-40B4-BE49-F238E27FC236}">
                    <a16:creationId xmlns:a16="http://schemas.microsoft.com/office/drawing/2014/main" id="{99CF8FBE-FFC3-C39F-906E-DA7CF7E208CC}"/>
                  </a:ext>
                </a:extLst>
              </p14:cNvPr>
              <p14:cNvContentPartPr/>
              <p14:nvPr/>
            </p14:nvContentPartPr>
            <p14:xfrm>
              <a:off x="6518255" y="3110297"/>
              <a:ext cx="2045954" cy="34289"/>
            </p14:xfrm>
          </p:contentPart>
        </mc:Choice>
        <mc:Fallback xmlns="">
          <p:pic>
            <p:nvPicPr>
              <p:cNvPr id="14" name="Ink 13">
                <a:extLst>
                  <a:ext uri="{FF2B5EF4-FFF2-40B4-BE49-F238E27FC236}">
                    <a16:creationId xmlns:a16="http://schemas.microsoft.com/office/drawing/2014/main" id="{99CF8FBE-FFC3-C39F-906E-DA7CF7E208CC}"/>
                  </a:ext>
                </a:extLst>
              </p:cNvPr>
              <p:cNvPicPr/>
              <p:nvPr/>
            </p:nvPicPr>
            <p:blipFill>
              <a:blip r:embed="rId11"/>
              <a:stretch>
                <a:fillRect/>
              </a:stretch>
            </p:blipFill>
            <p:spPr>
              <a:xfrm>
                <a:off x="6464622" y="3002016"/>
                <a:ext cx="2153579" cy="250490"/>
              </a:xfrm>
              <a:prstGeom prst="rect">
                <a:avLst/>
              </a:prstGeom>
            </p:spPr>
          </p:pic>
        </mc:Fallback>
      </mc:AlternateContent>
    </p:spTree>
    <p:extLst>
      <p:ext uri="{BB962C8B-B14F-4D97-AF65-F5344CB8AC3E}">
        <p14:creationId xmlns:p14="http://schemas.microsoft.com/office/powerpoint/2010/main" val="2498443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6">
            <a:extLst>
              <a:ext uri="{FF2B5EF4-FFF2-40B4-BE49-F238E27FC236}">
                <a16:creationId xmlns:a16="http://schemas.microsoft.com/office/drawing/2014/main" id="{41E859AA-6CE7-FCF8-4C46-EB3ADA7E48F7}"/>
              </a:ext>
            </a:extLst>
          </p:cNvPr>
          <p:cNvSpPr>
            <a:spLocks noGrp="1"/>
          </p:cNvSpPr>
          <p:nvPr>
            <p:ph type="title"/>
          </p:nvPr>
        </p:nvSpPr>
        <p:spPr>
          <a:xfrm>
            <a:off x="0" y="1195273"/>
            <a:ext cx="6635977" cy="757238"/>
          </a:xfrm>
        </p:spPr>
        <p:txBody>
          <a:bodyPr>
            <a:noAutofit/>
          </a:bodyPr>
          <a:lstStyle/>
          <a:p>
            <a:pPr algn="ctr"/>
            <a:r>
              <a:rPr lang="en-US" sz="2700" dirty="0"/>
              <a:t>Effect of Grazing on Nitrogen Cycle</a:t>
            </a:r>
          </a:p>
        </p:txBody>
      </p:sp>
      <p:pic>
        <p:nvPicPr>
          <p:cNvPr id="5" name="Picture 2">
            <a:extLst>
              <a:ext uri="{FF2B5EF4-FFF2-40B4-BE49-F238E27FC236}">
                <a16:creationId xmlns:a16="http://schemas.microsoft.com/office/drawing/2014/main" id="{77387A8F-4FA1-CA51-1817-7F1A5A80129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9822" y="1725876"/>
            <a:ext cx="4853354" cy="3837745"/>
          </a:xfrm>
          <a:prstGeom prst="rect">
            <a:avLst/>
          </a:prstGeom>
          <a:noFill/>
          <a:extLst>
            <a:ext uri="{909E8E84-426E-40DD-AFC4-6F175D3DCCD1}">
              <a14:hiddenFill xmlns:a14="http://schemas.microsoft.com/office/drawing/2010/main">
                <a:solidFill>
                  <a:srgbClr val="FFFFFF"/>
                </a:solidFill>
              </a14:hiddenFill>
            </a:ext>
          </a:extLst>
        </p:spPr>
      </p:pic>
      <p:sp>
        <p:nvSpPr>
          <p:cNvPr id="6" name="Arrow: Bent-Up 5">
            <a:extLst>
              <a:ext uri="{FF2B5EF4-FFF2-40B4-BE49-F238E27FC236}">
                <a16:creationId xmlns:a16="http://schemas.microsoft.com/office/drawing/2014/main" id="{1EF47B1A-59FC-A1B2-59BA-F60739069198}"/>
              </a:ext>
            </a:extLst>
          </p:cNvPr>
          <p:cNvSpPr/>
          <p:nvPr/>
        </p:nvSpPr>
        <p:spPr>
          <a:xfrm rot="20340000">
            <a:off x="3052937" y="3465453"/>
            <a:ext cx="247269" cy="348615"/>
          </a:xfrm>
          <a:prstGeom prst="bentUpArrow">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extBox 6">
            <a:extLst>
              <a:ext uri="{FF2B5EF4-FFF2-40B4-BE49-F238E27FC236}">
                <a16:creationId xmlns:a16="http://schemas.microsoft.com/office/drawing/2014/main" id="{F920318F-F880-DF1C-72BE-349CD79A3ED9}"/>
              </a:ext>
            </a:extLst>
          </p:cNvPr>
          <p:cNvSpPr txBox="1"/>
          <p:nvPr/>
        </p:nvSpPr>
        <p:spPr>
          <a:xfrm>
            <a:off x="3356315" y="3504633"/>
            <a:ext cx="535781" cy="48474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1350" b="1">
                <a:solidFill>
                  <a:srgbClr val="F2F2F2"/>
                </a:solidFill>
                <a:cs typeface="Calibri"/>
              </a:rPr>
              <a:t>AMF</a:t>
            </a:r>
            <a:endParaRPr lang="en-US" sz="1350" b="1">
              <a:solidFill>
                <a:srgbClr val="F2F2F2"/>
              </a:solidFill>
            </a:endParaRPr>
          </a:p>
        </p:txBody>
      </p:sp>
      <p:pic>
        <p:nvPicPr>
          <p:cNvPr id="2" name="Picture 1">
            <a:extLst>
              <a:ext uri="{FF2B5EF4-FFF2-40B4-BE49-F238E27FC236}">
                <a16:creationId xmlns:a16="http://schemas.microsoft.com/office/drawing/2014/main" id="{5DADDEF9-5783-72FD-BCA2-8480B2CE56D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96412" y="2344964"/>
            <a:ext cx="4067889" cy="2939144"/>
          </a:xfrm>
          <a:prstGeom prst="rect">
            <a:avLst/>
          </a:prstGeom>
        </p:spPr>
      </p:pic>
    </p:spTree>
    <p:extLst>
      <p:ext uri="{BB962C8B-B14F-4D97-AF65-F5344CB8AC3E}">
        <p14:creationId xmlns:p14="http://schemas.microsoft.com/office/powerpoint/2010/main" val="3329119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01F8B-A295-CA0B-1C8C-CBFE38277697}"/>
              </a:ext>
            </a:extLst>
          </p:cNvPr>
          <p:cNvSpPr>
            <a:spLocks noGrp="1"/>
          </p:cNvSpPr>
          <p:nvPr>
            <p:ph type="title"/>
          </p:nvPr>
        </p:nvSpPr>
        <p:spPr>
          <a:xfrm>
            <a:off x="0" y="1143117"/>
            <a:ext cx="7886700" cy="757238"/>
          </a:xfrm>
        </p:spPr>
        <p:txBody>
          <a:bodyPr/>
          <a:lstStyle/>
          <a:p>
            <a:r>
              <a:rPr lang="en-US" dirty="0"/>
              <a:t>Impacts on soil health</a:t>
            </a:r>
          </a:p>
        </p:txBody>
      </p:sp>
      <p:sp>
        <p:nvSpPr>
          <p:cNvPr id="3" name="Content Placeholder 2">
            <a:extLst>
              <a:ext uri="{FF2B5EF4-FFF2-40B4-BE49-F238E27FC236}">
                <a16:creationId xmlns:a16="http://schemas.microsoft.com/office/drawing/2014/main" id="{8C4A7658-CE4A-B81B-8574-211460992A84}"/>
              </a:ext>
            </a:extLst>
          </p:cNvPr>
          <p:cNvSpPr>
            <a:spLocks noGrp="1"/>
          </p:cNvSpPr>
          <p:nvPr>
            <p:ph idx="1"/>
          </p:nvPr>
        </p:nvSpPr>
        <p:spPr>
          <a:xfrm>
            <a:off x="181768" y="1614973"/>
            <a:ext cx="5503985" cy="3835004"/>
          </a:xfrm>
        </p:spPr>
        <p:txBody>
          <a:bodyPr vert="horz" lIns="68580" tIns="34290" rIns="68580" bIns="34290" rtlCol="0" anchor="t">
            <a:noAutofit/>
          </a:bodyPr>
          <a:lstStyle/>
          <a:p>
            <a:pPr marL="0" indent="0">
              <a:buNone/>
            </a:pPr>
            <a:r>
              <a:rPr lang="en-US" sz="1538" dirty="0"/>
              <a:t>Research grazing </a:t>
            </a:r>
            <a:r>
              <a:rPr lang="en-US" sz="1538" u="sng" dirty="0"/>
              <a:t>cover crops</a:t>
            </a:r>
            <a:endParaRPr lang="en-US" sz="1538" u="sng" dirty="0">
              <a:cs typeface="Calibri"/>
            </a:endParaRPr>
          </a:p>
          <a:p>
            <a:pPr lvl="1"/>
            <a:r>
              <a:rPr lang="en-US" sz="1538" dirty="0"/>
              <a:t>MN and IA:  Increased fertility, total organic carbon, inorganic carbon, total carbon, and total living microbial biomass</a:t>
            </a:r>
            <a:endParaRPr lang="en-US" sz="1538" dirty="0">
              <a:cs typeface="Calibri"/>
            </a:endParaRPr>
          </a:p>
          <a:p>
            <a:pPr lvl="1"/>
            <a:r>
              <a:rPr lang="en-US" sz="1538" dirty="0"/>
              <a:t>GA:  grazing cover crops did not cause substantial physical damage to the soil; with no-till improved biologically active C and N fractions</a:t>
            </a:r>
            <a:endParaRPr lang="en-US" sz="1538" dirty="0">
              <a:cs typeface="Calibri"/>
            </a:endParaRPr>
          </a:p>
          <a:p>
            <a:pPr lvl="1"/>
            <a:r>
              <a:rPr lang="en-US" sz="1538" dirty="0"/>
              <a:t>SD:  Most soil health parameters improved or change only slightly, yields not impacted negatively</a:t>
            </a:r>
            <a:endParaRPr lang="en-US" sz="1538" dirty="0">
              <a:cs typeface="Calibri"/>
            </a:endParaRPr>
          </a:p>
          <a:p>
            <a:pPr marL="0" indent="0">
              <a:buNone/>
            </a:pPr>
            <a:r>
              <a:rPr lang="en-US" sz="1538" dirty="0"/>
              <a:t>Research grazing </a:t>
            </a:r>
            <a:r>
              <a:rPr lang="en-US" sz="1538" u="sng" dirty="0"/>
              <a:t>crop residues</a:t>
            </a:r>
            <a:endParaRPr lang="en-US" sz="1538" u="sng" dirty="0">
              <a:cs typeface="Calibri"/>
            </a:endParaRPr>
          </a:p>
          <a:p>
            <a:pPr lvl="1"/>
            <a:r>
              <a:rPr lang="en-US" sz="1538" dirty="0"/>
              <a:t>IA in winter:  utilizing corn stover as an inexpensive feed source is a viable option; posing minimal reductions to soybean yield</a:t>
            </a:r>
            <a:endParaRPr lang="en-US" sz="1538" dirty="0">
              <a:cs typeface="Calibri"/>
            </a:endParaRPr>
          </a:p>
          <a:p>
            <a:pPr lvl="1"/>
            <a:r>
              <a:rPr lang="en-US" sz="1538" dirty="0"/>
              <a:t>NE in fall and spring:  Long-term corn residue grazing had little to no effect on soil properties and did not affect crop yields</a:t>
            </a:r>
            <a:endParaRPr lang="en-US" sz="1538" dirty="0">
              <a:cs typeface="Calibri"/>
            </a:endParaRPr>
          </a:p>
        </p:txBody>
      </p:sp>
      <p:pic>
        <p:nvPicPr>
          <p:cNvPr id="4" name="Picture 3">
            <a:extLst>
              <a:ext uri="{FF2B5EF4-FFF2-40B4-BE49-F238E27FC236}">
                <a16:creationId xmlns:a16="http://schemas.microsoft.com/office/drawing/2014/main" id="{864EF2A6-9D93-F394-ACB4-0DC58EF292A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5849752" y="1814076"/>
            <a:ext cx="3112480" cy="2676854"/>
          </a:xfrm>
          <a:prstGeom prst="rect">
            <a:avLst/>
          </a:prstGeom>
          <a:ln>
            <a:solidFill>
              <a:schemeClr val="tx1"/>
            </a:solidFill>
          </a:ln>
        </p:spPr>
      </p:pic>
      <p:sp>
        <p:nvSpPr>
          <p:cNvPr id="5" name="TextBox 4">
            <a:extLst>
              <a:ext uri="{FF2B5EF4-FFF2-40B4-BE49-F238E27FC236}">
                <a16:creationId xmlns:a16="http://schemas.microsoft.com/office/drawing/2014/main" id="{9ECF223B-9149-1046-BC39-AB79E0702AC1}"/>
              </a:ext>
            </a:extLst>
          </p:cNvPr>
          <p:cNvSpPr txBox="1"/>
          <p:nvPr/>
        </p:nvSpPr>
        <p:spPr>
          <a:xfrm>
            <a:off x="7303946" y="4490930"/>
            <a:ext cx="2417885" cy="2077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900">
                <a:cs typeface="Calibri"/>
              </a:rPr>
              <a:t>Tanse Herrmann - NRCS</a:t>
            </a:r>
          </a:p>
        </p:txBody>
      </p:sp>
    </p:spTree>
    <p:extLst>
      <p:ext uri="{BB962C8B-B14F-4D97-AF65-F5344CB8AC3E}">
        <p14:creationId xmlns:p14="http://schemas.microsoft.com/office/powerpoint/2010/main" val="42373364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2DB3D-FCB6-2E7B-1246-92C99D1FF0D3}"/>
              </a:ext>
            </a:extLst>
          </p:cNvPr>
          <p:cNvSpPr>
            <a:spLocks noGrp="1"/>
          </p:cNvSpPr>
          <p:nvPr>
            <p:ph type="title"/>
          </p:nvPr>
        </p:nvSpPr>
        <p:spPr>
          <a:xfrm>
            <a:off x="0" y="1112710"/>
            <a:ext cx="8617470" cy="710394"/>
          </a:xfrm>
        </p:spPr>
        <p:txBody>
          <a:bodyPr>
            <a:noAutofit/>
          </a:bodyPr>
          <a:lstStyle/>
          <a:p>
            <a:r>
              <a:rPr lang="en-US" dirty="0">
                <a:cs typeface="Calibri Light"/>
              </a:rPr>
              <a:t>Dung Beetles, Accelerating Nutrient cycling and creating macro pores </a:t>
            </a:r>
          </a:p>
        </p:txBody>
      </p:sp>
      <p:pic>
        <p:nvPicPr>
          <p:cNvPr id="4" name="Content Placeholder 3">
            <a:extLst>
              <a:ext uri="{FF2B5EF4-FFF2-40B4-BE49-F238E27FC236}">
                <a16:creationId xmlns:a16="http://schemas.microsoft.com/office/drawing/2014/main" id="{C943D08F-E1C0-358D-FD1A-2A4A188EE537}"/>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rot="5400000">
            <a:off x="-167862" y="3697240"/>
            <a:ext cx="2262158" cy="1707312"/>
          </a:xfrm>
        </p:spPr>
      </p:pic>
      <p:pic>
        <p:nvPicPr>
          <p:cNvPr id="5" name="Picture 4">
            <a:extLst>
              <a:ext uri="{FF2B5EF4-FFF2-40B4-BE49-F238E27FC236}">
                <a16:creationId xmlns:a16="http://schemas.microsoft.com/office/drawing/2014/main" id="{A5068390-E1E7-8C7A-DCC0-846F732641E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22736" y="3385634"/>
            <a:ext cx="2964194" cy="2244036"/>
          </a:xfrm>
          <a:prstGeom prst="rect">
            <a:avLst/>
          </a:prstGeom>
          <a:ln>
            <a:solidFill>
              <a:srgbClr val="4472C4"/>
            </a:solidFill>
          </a:ln>
        </p:spPr>
      </p:pic>
      <p:pic>
        <p:nvPicPr>
          <p:cNvPr id="3" name="Picture 2">
            <a:extLst>
              <a:ext uri="{FF2B5EF4-FFF2-40B4-BE49-F238E27FC236}">
                <a16:creationId xmlns:a16="http://schemas.microsoft.com/office/drawing/2014/main" id="{78FED40B-0FB5-29B2-E806-D361F9896B6B}"/>
              </a:ext>
            </a:extLst>
          </p:cNvPr>
          <p:cNvPicPr>
            <a:picLocks noChangeAspect="1"/>
          </p:cNvPicPr>
          <p:nvPr/>
        </p:nvPicPr>
        <p:blipFill>
          <a:blip r:embed="rId4" cstate="email">
            <a:extLst>
              <a:ext uri="{28A0092B-C50C-407E-A947-70E740481C1C}">
                <a14:useLocalDpi xmlns:a14="http://schemas.microsoft.com/office/drawing/2010/main"/>
              </a:ext>
            </a:extLst>
          </a:blip>
          <a:srcRect t="-128" r="-1047"/>
          <a:stretch/>
        </p:blipFill>
        <p:spPr>
          <a:xfrm>
            <a:off x="1890030" y="3429000"/>
            <a:ext cx="3377453" cy="2277768"/>
          </a:xfrm>
          <a:prstGeom prst="rect">
            <a:avLst/>
          </a:prstGeom>
        </p:spPr>
      </p:pic>
      <p:sp>
        <p:nvSpPr>
          <p:cNvPr id="6" name="TextBox 5">
            <a:extLst>
              <a:ext uri="{FF2B5EF4-FFF2-40B4-BE49-F238E27FC236}">
                <a16:creationId xmlns:a16="http://schemas.microsoft.com/office/drawing/2014/main" id="{335865D9-4EE4-2309-2965-527FAA6391D2}"/>
              </a:ext>
            </a:extLst>
          </p:cNvPr>
          <p:cNvSpPr txBox="1"/>
          <p:nvPr/>
        </p:nvSpPr>
        <p:spPr>
          <a:xfrm>
            <a:off x="5258237" y="5034085"/>
            <a:ext cx="777075" cy="48474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900" b="1" dirty="0">
                <a:cs typeface="Calibri"/>
              </a:rPr>
              <a:t> Tanse Herrmann - NRCS</a:t>
            </a:r>
            <a:endParaRPr lang="en-US" sz="900" b="1" dirty="0"/>
          </a:p>
        </p:txBody>
      </p:sp>
      <p:sp>
        <p:nvSpPr>
          <p:cNvPr id="7" name="TextBox 6">
            <a:extLst>
              <a:ext uri="{FF2B5EF4-FFF2-40B4-BE49-F238E27FC236}">
                <a16:creationId xmlns:a16="http://schemas.microsoft.com/office/drawing/2014/main" id="{E045F383-18D3-5251-591E-ECB42A1B569E}"/>
              </a:ext>
            </a:extLst>
          </p:cNvPr>
          <p:cNvSpPr txBox="1"/>
          <p:nvPr/>
        </p:nvSpPr>
        <p:spPr>
          <a:xfrm>
            <a:off x="109561" y="1803046"/>
            <a:ext cx="8825279" cy="160428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425" u="sng" dirty="0">
                <a:cs typeface="Calibri"/>
              </a:rPr>
              <a:t>Considerations: </a:t>
            </a:r>
          </a:p>
          <a:p>
            <a:pPr marL="257175" indent="-257175">
              <a:buFont typeface="Arial" panose="020B0604020202020204" pitchFamily="34" charset="0"/>
              <a:buChar char="•"/>
            </a:pPr>
            <a:r>
              <a:rPr lang="en-US" sz="1425" dirty="0">
                <a:cs typeface="Calibri"/>
              </a:rPr>
              <a:t>Previous insecticide treatment(s) to the field.</a:t>
            </a:r>
            <a:endParaRPr lang="en-US" sz="1425" dirty="0">
              <a:solidFill>
                <a:srgbClr val="FF0000"/>
              </a:solidFill>
              <a:cs typeface="Calibri"/>
            </a:endParaRPr>
          </a:p>
          <a:p>
            <a:pPr marL="257175" indent="-257175">
              <a:buFont typeface="Arial" panose="020B0604020202020204" pitchFamily="34" charset="0"/>
              <a:buChar char="•"/>
            </a:pPr>
            <a:r>
              <a:rPr lang="en-US" sz="1425" dirty="0">
                <a:cs typeface="Calibri"/>
              </a:rPr>
              <a:t>Parasite treatment(s) to the livestock may be lethal to beneficial insects or sterilize reproductive ability.</a:t>
            </a:r>
          </a:p>
          <a:p>
            <a:pPr marL="257175" indent="-257175">
              <a:buFont typeface="Arial" panose="020B0604020202020204" pitchFamily="34" charset="0"/>
              <a:buChar char="•"/>
            </a:pPr>
            <a:r>
              <a:rPr lang="en-US" sz="1425" dirty="0">
                <a:cs typeface="Calibri"/>
              </a:rPr>
              <a:t>Positive effects of having diverse insect life.</a:t>
            </a:r>
          </a:p>
          <a:p>
            <a:pPr marL="257175" indent="-257175">
              <a:buFont typeface="Arial" panose="020B0604020202020204" pitchFamily="34" charset="0"/>
              <a:buChar char="•"/>
            </a:pPr>
            <a:r>
              <a:rPr lang="en-US" sz="1425" dirty="0">
                <a:cs typeface="Calibri"/>
              </a:rPr>
              <a:t>Rapid nutrient cycling for soil function---C:N reductions for the next biological consumer.</a:t>
            </a:r>
          </a:p>
          <a:p>
            <a:pPr marL="257175" indent="-257175">
              <a:buFont typeface="Arial" panose="020B0604020202020204" pitchFamily="34" charset="0"/>
              <a:buChar char="•"/>
            </a:pPr>
            <a:r>
              <a:rPr lang="en-US" sz="1425" dirty="0">
                <a:cs typeface="Calibri"/>
              </a:rPr>
              <a:t>With ample biological diversity, there is little to NO WASTE in healthy ecosystems.</a:t>
            </a:r>
          </a:p>
        </p:txBody>
      </p:sp>
      <p:pic>
        <p:nvPicPr>
          <p:cNvPr id="8" name="Graphic 7" descr="Arrow circle with solid fill">
            <a:extLst>
              <a:ext uri="{FF2B5EF4-FFF2-40B4-BE49-F238E27FC236}">
                <a16:creationId xmlns:a16="http://schemas.microsoft.com/office/drawing/2014/main" id="{607B8407-1AF1-57DB-1C7F-4D307262DBB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756738" y="3843698"/>
            <a:ext cx="1002323" cy="967154"/>
          </a:xfrm>
          <a:prstGeom prst="rect">
            <a:avLst/>
          </a:prstGeom>
        </p:spPr>
      </p:pic>
      <p:pic>
        <p:nvPicPr>
          <p:cNvPr id="9" name="Graphic 8" descr="Arrow circle with solid fill">
            <a:extLst>
              <a:ext uri="{FF2B5EF4-FFF2-40B4-BE49-F238E27FC236}">
                <a16:creationId xmlns:a16="http://schemas.microsoft.com/office/drawing/2014/main" id="{A792612B-2B9B-A815-974C-44BBAF8A43C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873888" y="4294744"/>
            <a:ext cx="958361" cy="958361"/>
          </a:xfrm>
          <a:prstGeom prst="rect">
            <a:avLst/>
          </a:prstGeom>
        </p:spPr>
      </p:pic>
      <p:pic>
        <p:nvPicPr>
          <p:cNvPr id="10" name="Graphic 9" descr="Arrow circle with solid fill">
            <a:extLst>
              <a:ext uri="{FF2B5EF4-FFF2-40B4-BE49-F238E27FC236}">
                <a16:creationId xmlns:a16="http://schemas.microsoft.com/office/drawing/2014/main" id="{13738DA3-320D-994A-FD7F-48447BFFC9A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2357" y="4135150"/>
            <a:ext cx="1202208" cy="1099817"/>
          </a:xfrm>
          <a:prstGeom prst="rect">
            <a:avLst/>
          </a:prstGeom>
        </p:spPr>
      </p:pic>
      <p:pic>
        <p:nvPicPr>
          <p:cNvPr id="11" name="Graphic 10" descr="Arrow circle with solid fill">
            <a:extLst>
              <a:ext uri="{FF2B5EF4-FFF2-40B4-BE49-F238E27FC236}">
                <a16:creationId xmlns:a16="http://schemas.microsoft.com/office/drawing/2014/main" id="{74CB84F6-C939-8F7B-3CA7-E4A54434F11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81297" y="3335049"/>
            <a:ext cx="1140662" cy="1117402"/>
          </a:xfrm>
          <a:prstGeom prst="rect">
            <a:avLst/>
          </a:prstGeom>
        </p:spPr>
      </p:pic>
      <p:pic>
        <p:nvPicPr>
          <p:cNvPr id="12" name="Graphic 11" descr="Arrow circle with solid fill">
            <a:extLst>
              <a:ext uri="{FF2B5EF4-FFF2-40B4-BE49-F238E27FC236}">
                <a16:creationId xmlns:a16="http://schemas.microsoft.com/office/drawing/2014/main" id="{C1A6D9B2-579C-EB0B-4BA2-75D1FB320DF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79" y="3490364"/>
            <a:ext cx="1140662" cy="1117402"/>
          </a:xfrm>
          <a:prstGeom prst="rect">
            <a:avLst/>
          </a:prstGeom>
        </p:spPr>
      </p:pic>
    </p:spTree>
    <p:extLst>
      <p:ext uri="{BB962C8B-B14F-4D97-AF65-F5344CB8AC3E}">
        <p14:creationId xmlns:p14="http://schemas.microsoft.com/office/powerpoint/2010/main" val="4069696017"/>
      </p:ext>
    </p:extLst>
  </p:cSld>
  <p:clrMapOvr>
    <a:masterClrMapping/>
  </p:clrMapOvr>
</p:sld>
</file>

<file path=ppt/theme/theme1.xml><?xml version="1.0" encoding="utf-8"?>
<a:theme xmlns:a="http://schemas.openxmlformats.org/drawingml/2006/main" name="1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CS S&amp;T SHD PowerPoint Template for Trainings" id="{E4765E9B-D895-4ACA-B049-D9E218950ED7}" vid="{828BBCDA-3217-4D35-81CF-90079A962F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56E5D82-770C-457D-A429-508D1ECB8BE2}">
  <ds:schemaRefs>
    <ds:schemaRef ds:uri="http://schemas.microsoft.com/office/infopath/2007/PartnerControls"/>
    <ds:schemaRef ds:uri="http://purl.org/dc/elements/1.1/"/>
    <ds:schemaRef ds:uri="http://schemas.microsoft.com/office/2006/documentManagement/types"/>
    <ds:schemaRef ds:uri="e9322675-4e6c-4dcb-b08b-f40420b09916"/>
    <ds:schemaRef ds:uri="df38bbad-0bb0-41a7-b78f-084b382b3af7"/>
    <ds:schemaRef ds:uri="http://www.w3.org/XML/1998/namespace"/>
    <ds:schemaRef ds:uri="http://purl.org/dc/dcmitype/"/>
    <ds:schemaRef ds:uri="http://purl.org/dc/terms/"/>
    <ds:schemaRef ds:uri="http://schemas.openxmlformats.org/package/2006/metadata/core-properties"/>
    <ds:schemaRef ds:uri="73fb875a-8af9-4255-b008-0995492d31cd"/>
    <ds:schemaRef ds:uri="http://schemas.microsoft.com/office/2006/metadata/properties"/>
  </ds:schemaRefs>
</ds:datastoreItem>
</file>

<file path=customXml/itemProps2.xml><?xml version="1.0" encoding="utf-8"?>
<ds:datastoreItem xmlns:ds="http://schemas.openxmlformats.org/officeDocument/2006/customXml" ds:itemID="{F234D33D-EFFA-4459-B638-E3A124B89792}">
  <ds:schemaRefs>
    <ds:schemaRef ds:uri="http://schemas.microsoft.com/sharepoint/v3/contenttype/forms"/>
  </ds:schemaRefs>
</ds:datastoreItem>
</file>

<file path=customXml/itemProps3.xml><?xml version="1.0" encoding="utf-8"?>
<ds:datastoreItem xmlns:ds="http://schemas.openxmlformats.org/officeDocument/2006/customXml" ds:itemID="{E97CD04C-0B98-4DC4-BB97-67706E77BE21}"/>
</file>

<file path=docProps/app.xml><?xml version="1.0" encoding="utf-8"?>
<Properties xmlns="http://schemas.openxmlformats.org/officeDocument/2006/extended-properties" xmlns:vt="http://schemas.openxmlformats.org/officeDocument/2006/docPropsVTypes">
  <Template/>
  <TotalTime>21</TotalTime>
  <Words>8289</Words>
  <Application>Microsoft Office PowerPoint</Application>
  <PresentationFormat>On-screen Show (4:3)</PresentationFormat>
  <Paragraphs>679</Paragraphs>
  <Slides>56</Slides>
  <Notes>49</Notes>
  <HiddenSlides>5</HiddenSlides>
  <MMClips>2</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56</vt:i4>
      </vt:variant>
    </vt:vector>
  </HeadingPairs>
  <TitlesOfParts>
    <vt:vector size="66" baseType="lpstr">
      <vt:lpstr>Arial</vt:lpstr>
      <vt:lpstr>Arial,Sans-Serif</vt:lpstr>
      <vt:lpstr>Calibri</vt:lpstr>
      <vt:lpstr>Calibri Light</vt:lpstr>
      <vt:lpstr>Montserrat</vt:lpstr>
      <vt:lpstr>Open Sans</vt:lpstr>
      <vt:lpstr>Times New Roman</vt:lpstr>
      <vt:lpstr>Wingdings</vt:lpstr>
      <vt:lpstr>1_Title Page</vt:lpstr>
      <vt:lpstr>Macro-Enabled Worksheet</vt:lpstr>
      <vt:lpstr>Module 8  Incorporating Grazing into Cover Crops and Annual Forage Systems</vt:lpstr>
      <vt:lpstr>Objectives</vt:lpstr>
      <vt:lpstr>Review key points on covers/grazing from SHASFS</vt:lpstr>
      <vt:lpstr>Review key points on covers/grazing from SHASFS</vt:lpstr>
      <vt:lpstr>Comparing Purposes: Cover Crop (340)</vt:lpstr>
      <vt:lpstr>Comparing Purposes: Annual Forages for Grazing Systems (810)</vt:lpstr>
      <vt:lpstr>Effect of Grazing on Nitrogen Cycle</vt:lpstr>
      <vt:lpstr>Impacts on soil health</vt:lpstr>
      <vt:lpstr>Dung Beetles, Accelerating Nutrient cycling and creating macro pores </vt:lpstr>
      <vt:lpstr>Management impact to soil structure &amp; porosity</vt:lpstr>
      <vt:lpstr>Objectives – planning considerations</vt:lpstr>
      <vt:lpstr>Objectives – planning considerations</vt:lpstr>
      <vt:lpstr>Objectives: species selection for diversity</vt:lpstr>
      <vt:lpstr>Objectives – timing of seeding/grazing</vt:lpstr>
      <vt:lpstr>Objectives: timing of seeding/grazing Fall-seeded</vt:lpstr>
      <vt:lpstr>Objectives – timing of seeding/grazing Fall-seeded</vt:lpstr>
      <vt:lpstr>PowerPoint Presentation</vt:lpstr>
      <vt:lpstr>Winter Cover Crop Mix, Eastern Wyoming </vt:lpstr>
      <vt:lpstr>Objectives – timing of seeding/grazing Fall-seeded</vt:lpstr>
      <vt:lpstr>Objectives – timing of seeding/grazing  Full-season</vt:lpstr>
      <vt:lpstr>Objectives – timing of seeding/grazing Full season</vt:lpstr>
      <vt:lpstr>PowerPoint Presentation</vt:lpstr>
      <vt:lpstr>PowerPoint Presentation</vt:lpstr>
      <vt:lpstr>Objectives – timing of seeding/grazing Summer-seeded</vt:lpstr>
      <vt:lpstr>Renovating dryland hay using multi-species covers &amp; grazing  South Dakota CIG Case Study, 2023</vt:lpstr>
      <vt:lpstr>PowerPoint Presentation</vt:lpstr>
      <vt:lpstr>PowerPoint Presentation</vt:lpstr>
      <vt:lpstr>Timing – Fall-seeded</vt:lpstr>
      <vt:lpstr>PowerPoint Presentation</vt:lpstr>
      <vt:lpstr>300 head of wild mother cows on 3 acres per day Stock density: ~106,000 lbs / acre Previous crop: winter wheat Planned crop in spring: grain corn</vt:lpstr>
      <vt:lpstr>Determining total production</vt:lpstr>
      <vt:lpstr>Determining total production</vt:lpstr>
      <vt:lpstr>Determining target utilization</vt:lpstr>
      <vt:lpstr>Determining grazing demand</vt:lpstr>
      <vt:lpstr>Determining grazing numbers (days or acres)</vt:lpstr>
      <vt:lpstr>Determining grazing numbers (days or acres)</vt:lpstr>
      <vt:lpstr>Planning for Armor/Residue/Cover</vt:lpstr>
      <vt:lpstr>Planning for Armor/Residue/Cover</vt:lpstr>
      <vt:lpstr>Maximizing soil ARMOR – LEAVE PLENTY BEHIND!</vt:lpstr>
      <vt:lpstr>Impacts on animal health</vt:lpstr>
      <vt:lpstr>OTI = Opportunity To Improve</vt:lpstr>
      <vt:lpstr>Livestock Requirements</vt:lpstr>
      <vt:lpstr>PowerPoint Presentation</vt:lpstr>
      <vt:lpstr>  </vt:lpstr>
      <vt:lpstr>PowerPoint Presentation</vt:lpstr>
      <vt:lpstr>Impacts on animal health – diet quality</vt:lpstr>
      <vt:lpstr>Grazing Cover Crops in the West  Video Resources for Advanced Learning</vt:lpstr>
      <vt:lpstr>PowerPoint Presentation</vt:lpstr>
      <vt:lpstr>Participant grazing activity: Tanse demo</vt:lpstr>
      <vt:lpstr>Infrastructure - Fence</vt:lpstr>
      <vt:lpstr>Infrastructure  -  Fence</vt:lpstr>
      <vt:lpstr>Infrastructure - Water</vt:lpstr>
      <vt:lpstr>Infrastructure - Water</vt:lpstr>
      <vt:lpstr>Infrastructure - Water</vt:lpstr>
      <vt:lpstr>WHAT DO YOU HAVE &amp; WHAT DO YOU NEED? Forage &amp; Livestock</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Grazing Grasslands for Soil Health</dc:title>
  <dc:creator>Justin Morris</dc:creator>
  <cp:lastModifiedBy>Koch, Carl - FPAC-NRCS, WV</cp:lastModifiedBy>
  <cp:revision>7</cp:revision>
  <dcterms:created xsi:type="dcterms:W3CDTF">2019-01-30T16:44:10Z</dcterms:created>
  <dcterms:modified xsi:type="dcterms:W3CDTF">2025-09-15T14:42:20Z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0x01010020DF2ABC03FB6E4E9B76E3A625F5898B</vt:lpwstr>
  </property>
  <property fmtid="{D5CDD505-2E9C-101B-9397-08002B2CF9AE}" pid="3" name="MediaServiceImageTags">
    <vt:lpwstr/>
  </property>
  <property fmtid="{D5CDD505-2E9C-101B-9397-08002B2CF9AE}" pid="4" name="Order">
    <vt:lpwstr>178700.000000000</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lpwstr/>
  </property>
</Properties>
</file>